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8" r:id="rId2"/>
    <p:sldId id="257" r:id="rId3"/>
    <p:sldId id="286" r:id="rId4"/>
    <p:sldId id="287" r:id="rId5"/>
    <p:sldId id="293" r:id="rId6"/>
    <p:sldId id="288" r:id="rId7"/>
    <p:sldId id="289" r:id="rId8"/>
    <p:sldId id="290" r:id="rId9"/>
    <p:sldId id="294" r:id="rId10"/>
    <p:sldId id="291" r:id="rId11"/>
    <p:sldId id="300" r:id="rId12"/>
    <p:sldId id="295" r:id="rId13"/>
    <p:sldId id="296" r:id="rId14"/>
    <p:sldId id="297" r:id="rId15"/>
    <p:sldId id="299" r:id="rId16"/>
    <p:sldId id="298" r:id="rId17"/>
    <p:sldId id="301" r:id="rId18"/>
    <p:sldId id="302" r:id="rId19"/>
    <p:sldId id="312" r:id="rId20"/>
    <p:sldId id="303" r:id="rId21"/>
    <p:sldId id="313" r:id="rId22"/>
    <p:sldId id="314" r:id="rId23"/>
    <p:sldId id="315" r:id="rId24"/>
    <p:sldId id="304" r:id="rId25"/>
    <p:sldId id="316" r:id="rId26"/>
    <p:sldId id="305" r:id="rId27"/>
    <p:sldId id="306" r:id="rId28"/>
    <p:sldId id="307" r:id="rId29"/>
    <p:sldId id="308" r:id="rId30"/>
    <p:sldId id="309" r:id="rId31"/>
    <p:sldId id="310" r:id="rId32"/>
    <p:sldId id="311" r:id="rId33"/>
    <p:sldId id="292" r:id="rId34"/>
    <p:sldId id="317" r:id="rId35"/>
    <p:sldId id="318" r:id="rId36"/>
    <p:sldId id="319" r:id="rId37"/>
    <p:sldId id="334" r:id="rId38"/>
    <p:sldId id="320" r:id="rId39"/>
    <p:sldId id="321" r:id="rId40"/>
    <p:sldId id="261"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CEF39-A914-3F45-9373-967AF66D7CE2}"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69F31-218A-EB47-B5B3-46A3709B0659}" type="slidenum">
              <a:rPr lang="en-US" smtClean="0"/>
              <a:t>‹#›</a:t>
            </a:fld>
            <a:endParaRPr lang="en-US"/>
          </a:p>
        </p:txBody>
      </p:sp>
    </p:spTree>
    <p:extLst>
      <p:ext uri="{BB962C8B-B14F-4D97-AF65-F5344CB8AC3E}">
        <p14:creationId xmlns:p14="http://schemas.microsoft.com/office/powerpoint/2010/main" val="3074021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B1D8A-43B8-9F42-82C0-0C77CB191BE6}" type="slidenum">
              <a:rPr lang="en-US" smtClean="0"/>
              <a:t>1</a:t>
            </a:fld>
            <a:endParaRPr lang="en-US"/>
          </a:p>
        </p:txBody>
      </p:sp>
    </p:spTree>
    <p:extLst>
      <p:ext uri="{BB962C8B-B14F-4D97-AF65-F5344CB8AC3E}">
        <p14:creationId xmlns:p14="http://schemas.microsoft.com/office/powerpoint/2010/main" val="34481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F9D9-ED15-73E8-30A5-315B45E976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F40CC45-2B6C-704A-6E77-18942D539C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DD51C1-4CCD-7A40-5A3D-BAF4A3D96577}"/>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7BB3ED96-2979-7D0D-C6EF-35B204065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090B4-9E65-1E41-AEBC-22C4F558878E}"/>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3476681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C626-C88D-58E9-7E9E-364EEF38A6B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C28149-D5B0-54E8-6F18-8F8DDD71FE2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9452E2-F776-A8FF-0102-3ECA7A688A3C}"/>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C150384F-6344-6A2B-041A-0A80D67E6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4E9E4-8F20-8385-490B-E51C5F8C3120}"/>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320036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B804D-3352-2C65-39CF-149984ECD1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A1E8E1-23CA-8F67-4F96-698B8FD8E8B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371B12-53FD-EE4E-F525-08D084A3D61E}"/>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2DFD9CA9-A905-0D1B-FF7D-6E9A45477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5314E-800A-B9A7-2393-E860282E6693}"/>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279314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A593-D431-F253-76D0-3AA40B9A8F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EA7CF0-B988-0962-2ED6-9CEABE0BEF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FD1E0F-24E5-51E3-6B70-AE8C95CD06FD}"/>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EE5ED4F1-6518-5B83-836A-BD2E80F66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447B8-4940-9ED1-50BE-DFBEDFAC0A34}"/>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345608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E27C-D2B4-D65E-814F-9784C3635F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B91801E-095B-0398-79DE-B9B910D0C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98A509-DB84-FBC4-760C-1E544DFBAD70}"/>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6A8963EE-715E-6F1B-8B9F-7B154F3E2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D2EAA-990D-9AB6-ECA5-36FE169CB1E7}"/>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366031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0759-D313-FA5A-6100-EEBE3BCA61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9032F87-F584-FAD0-6602-91E9E9E67A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DAA868F-7AA9-5F73-DBCB-0106BC62C9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9F2AE55-301B-D640-2917-16184E772295}"/>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6" name="Footer Placeholder 5">
            <a:extLst>
              <a:ext uri="{FF2B5EF4-FFF2-40B4-BE49-F238E27FC236}">
                <a16:creationId xmlns:a16="http://schemas.microsoft.com/office/drawing/2014/main" id="{C44125BB-1616-90A7-AC80-004AF86B2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32652-3F4D-7605-C46E-02710C87E6E4}"/>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407339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FA3B-B8AF-26CC-0C4C-63A625D5DC1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992FF4-2C38-B49C-CD66-F80A62B09A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A54BA3-B08E-60F0-6954-41033577B43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8335B6A-DD21-A4F7-A589-CF901AC9E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7F9128-A7D6-3A45-9936-E04FDEF91D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64EE3A9-688B-F3CF-50C4-100F04A40D12}"/>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8" name="Footer Placeholder 7">
            <a:extLst>
              <a:ext uri="{FF2B5EF4-FFF2-40B4-BE49-F238E27FC236}">
                <a16:creationId xmlns:a16="http://schemas.microsoft.com/office/drawing/2014/main" id="{B6FFDD51-6694-492A-9BAE-9E4BE877B3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06BA88-305A-6DC3-29C9-65323FE2F40F}"/>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80865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60F3-C77C-3E94-67D6-52917AC67FB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F9DE2AA-3BC2-0520-C13C-B98AB13EAE77}"/>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4" name="Footer Placeholder 3">
            <a:extLst>
              <a:ext uri="{FF2B5EF4-FFF2-40B4-BE49-F238E27FC236}">
                <a16:creationId xmlns:a16="http://schemas.microsoft.com/office/drawing/2014/main" id="{4D485C1D-CA96-2BFD-0AE0-2543279D9C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949CB2-4CE3-D835-9069-5D8DE0F82853}"/>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2741756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7DA7F0-836D-E1C9-5E55-EE1D2830FBE2}"/>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3" name="Footer Placeholder 2">
            <a:extLst>
              <a:ext uri="{FF2B5EF4-FFF2-40B4-BE49-F238E27FC236}">
                <a16:creationId xmlns:a16="http://schemas.microsoft.com/office/drawing/2014/main" id="{6F31EAD9-2792-80E7-528A-31DCA9A254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F12017-1723-94F0-58F2-30658E9C2D4D}"/>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2959131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202D-C9BC-8FD5-CF3C-BD78BFDA15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34AF41B-A8D8-13BA-5FFD-99B1BBB590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8569E3-BB73-3CA6-E6E5-43E9C58BB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1B7219-055D-A580-A9C7-A1FCF7DF1899}"/>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6" name="Footer Placeholder 5">
            <a:extLst>
              <a:ext uri="{FF2B5EF4-FFF2-40B4-BE49-F238E27FC236}">
                <a16:creationId xmlns:a16="http://schemas.microsoft.com/office/drawing/2014/main" id="{BF88C72C-F532-1B48-49B0-665C1C059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39ED9-DB96-7251-9848-A7E2DF6E74CB}"/>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240904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54647-9C8E-1A77-8273-410ABCD3E0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4309403-F477-44F8-91D9-5962DA59C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35BB68-E9B4-3F81-AC0A-E3684D555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10CF64-4491-485E-98C7-26C0621E3F75}"/>
              </a:ext>
            </a:extLst>
          </p:cNvPr>
          <p:cNvSpPr>
            <a:spLocks noGrp="1"/>
          </p:cNvSpPr>
          <p:nvPr>
            <p:ph type="dt" sz="half" idx="10"/>
          </p:nvPr>
        </p:nvSpPr>
        <p:spPr/>
        <p:txBody>
          <a:bodyPr/>
          <a:lstStyle/>
          <a:p>
            <a:fld id="{0278C933-1DE3-DB43-8ED2-09D65AD7D947}" type="datetimeFigureOut">
              <a:rPr lang="en-US" smtClean="0"/>
              <a:t>4/18/23</a:t>
            </a:fld>
            <a:endParaRPr lang="en-US"/>
          </a:p>
        </p:txBody>
      </p:sp>
      <p:sp>
        <p:nvSpPr>
          <p:cNvPr id="6" name="Footer Placeholder 5">
            <a:extLst>
              <a:ext uri="{FF2B5EF4-FFF2-40B4-BE49-F238E27FC236}">
                <a16:creationId xmlns:a16="http://schemas.microsoft.com/office/drawing/2014/main" id="{CC13240D-9F99-8EC6-AAFE-3B9DA7EBCE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98A30C-CEFF-51D9-7FA1-4F333E896C3C}"/>
              </a:ext>
            </a:extLst>
          </p:cNvPr>
          <p:cNvSpPr>
            <a:spLocks noGrp="1"/>
          </p:cNvSpPr>
          <p:nvPr>
            <p:ph type="sldNum" sz="quarter" idx="12"/>
          </p:nvPr>
        </p:nvSpPr>
        <p:spPr/>
        <p:txBody>
          <a:bodyPr/>
          <a:lstStyle/>
          <a:p>
            <a:fld id="{6B0AC8F8-8C22-5247-93B8-708C8EF11E4D}" type="slidenum">
              <a:rPr lang="en-US" smtClean="0"/>
              <a:t>‹#›</a:t>
            </a:fld>
            <a:endParaRPr lang="en-US"/>
          </a:p>
        </p:txBody>
      </p:sp>
    </p:spTree>
    <p:extLst>
      <p:ext uri="{BB962C8B-B14F-4D97-AF65-F5344CB8AC3E}">
        <p14:creationId xmlns:p14="http://schemas.microsoft.com/office/powerpoint/2010/main" val="240701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B0098-4FDE-ABA2-9D2A-E20EB74DEF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204E20-D5AD-6FCD-F7AE-F4EAAE327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7FFE9D-F3D9-966E-A0D3-1A2497A02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78C933-1DE3-DB43-8ED2-09D65AD7D947}" type="datetimeFigureOut">
              <a:rPr lang="en-US" smtClean="0"/>
              <a:t>4/18/23</a:t>
            </a:fld>
            <a:endParaRPr lang="en-US"/>
          </a:p>
        </p:txBody>
      </p:sp>
      <p:sp>
        <p:nvSpPr>
          <p:cNvPr id="5" name="Footer Placeholder 4">
            <a:extLst>
              <a:ext uri="{FF2B5EF4-FFF2-40B4-BE49-F238E27FC236}">
                <a16:creationId xmlns:a16="http://schemas.microsoft.com/office/drawing/2014/main" id="{B4480A58-3071-AE45-7AB8-0CA192235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6679F7-B3C2-AE71-97F5-BC17A9AECD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0AC8F8-8C22-5247-93B8-708C8EF11E4D}" type="slidenum">
              <a:rPr lang="en-US" smtClean="0"/>
              <a:t>‹#›</a:t>
            </a:fld>
            <a:endParaRPr lang="en-US"/>
          </a:p>
        </p:txBody>
      </p:sp>
    </p:spTree>
    <p:extLst>
      <p:ext uri="{BB962C8B-B14F-4D97-AF65-F5344CB8AC3E}">
        <p14:creationId xmlns:p14="http://schemas.microsoft.com/office/powerpoint/2010/main" val="718749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03C3-1074-29C5-657B-A0FEE836A669}"/>
              </a:ext>
            </a:extLst>
          </p:cNvPr>
          <p:cNvSpPr>
            <a:spLocks noGrp="1"/>
          </p:cNvSpPr>
          <p:nvPr>
            <p:ph type="title"/>
          </p:nvPr>
        </p:nvSpPr>
        <p:spPr/>
        <p:txBody>
          <a:bodyPr/>
          <a:lstStyle/>
          <a:p>
            <a:pPr algn="ctr"/>
            <a:r>
              <a:rPr lang="en-US" dirty="0"/>
              <a:t>Welcome</a:t>
            </a:r>
          </a:p>
        </p:txBody>
      </p:sp>
      <p:pic>
        <p:nvPicPr>
          <p:cNvPr id="1026" name="Picture 2" descr="Shinchan Happy GIF - Shinchan Crayonshinchan Sinchan GIFs">
            <a:extLst>
              <a:ext uri="{FF2B5EF4-FFF2-40B4-BE49-F238E27FC236}">
                <a16:creationId xmlns:a16="http://schemas.microsoft.com/office/drawing/2014/main" id="{4B5D4CA9-013D-4EDF-67C1-BCA7AFFC48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2860" y="1690688"/>
            <a:ext cx="6186280" cy="462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8F0A-EDAF-500A-78FD-5DB05E2A86BC}"/>
              </a:ext>
            </a:extLst>
          </p:cNvPr>
          <p:cNvSpPr>
            <a:spLocks noGrp="1"/>
          </p:cNvSpPr>
          <p:nvPr>
            <p:ph type="title"/>
          </p:nvPr>
        </p:nvSpPr>
        <p:spPr/>
        <p:txBody>
          <a:bodyPr>
            <a:normAutofit/>
          </a:bodyPr>
          <a:lstStyle/>
          <a:p>
            <a:r>
              <a:rPr lang="en-US" dirty="0"/>
              <a:t>How should you view UI Automation?</a:t>
            </a:r>
          </a:p>
        </p:txBody>
      </p:sp>
      <p:sp>
        <p:nvSpPr>
          <p:cNvPr id="3" name="Content Placeholder 2">
            <a:extLst>
              <a:ext uri="{FF2B5EF4-FFF2-40B4-BE49-F238E27FC236}">
                <a16:creationId xmlns:a16="http://schemas.microsoft.com/office/drawing/2014/main" id="{4B9219DD-67F1-FE6A-2447-F738889EF3AE}"/>
              </a:ext>
            </a:extLst>
          </p:cNvPr>
          <p:cNvSpPr>
            <a:spLocks noGrp="1"/>
          </p:cNvSpPr>
          <p:nvPr>
            <p:ph idx="1"/>
          </p:nvPr>
        </p:nvSpPr>
        <p:spPr/>
        <p:txBody>
          <a:bodyPr/>
          <a:lstStyle/>
          <a:p>
            <a:r>
              <a:rPr lang="en-US" dirty="0"/>
              <a:t>Considering that robots will perform actions in application user interfaces (UIs) just as humans would, RPA Developers will need to configure each action in a logical, sequential path.</a:t>
            </a:r>
          </a:p>
        </p:txBody>
      </p:sp>
    </p:spTree>
    <p:extLst>
      <p:ext uri="{BB962C8B-B14F-4D97-AF65-F5344CB8AC3E}">
        <p14:creationId xmlns:p14="http://schemas.microsoft.com/office/powerpoint/2010/main" val="180890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9D41-2E91-7583-4AB6-D06FD289BB03}"/>
              </a:ext>
            </a:extLst>
          </p:cNvPr>
          <p:cNvSpPr>
            <a:spLocks noGrp="1"/>
          </p:cNvSpPr>
          <p:nvPr>
            <p:ph type="title"/>
          </p:nvPr>
        </p:nvSpPr>
        <p:spPr/>
        <p:txBody>
          <a:bodyPr>
            <a:normAutofit/>
          </a:bodyPr>
          <a:lstStyle/>
          <a:p>
            <a:r>
              <a:rPr lang="en-US" dirty="0"/>
              <a:t>Scenario: Get the transaction number from the 'Double UI' application.</a:t>
            </a:r>
          </a:p>
        </p:txBody>
      </p:sp>
      <p:sp>
        <p:nvSpPr>
          <p:cNvPr id="3" name="Content Placeholder 2">
            <a:extLst>
              <a:ext uri="{FF2B5EF4-FFF2-40B4-BE49-F238E27FC236}">
                <a16:creationId xmlns:a16="http://schemas.microsoft.com/office/drawing/2014/main" id="{513F9DA5-A59E-8339-D8B9-1E30B2F85483}"/>
              </a:ext>
            </a:extLst>
          </p:cNvPr>
          <p:cNvSpPr>
            <a:spLocks noGrp="1"/>
          </p:cNvSpPr>
          <p:nvPr>
            <p:ph idx="1"/>
          </p:nvPr>
        </p:nvSpPr>
        <p:spPr/>
        <p:txBody>
          <a:bodyPr/>
          <a:lstStyle/>
          <a:p>
            <a:r>
              <a:rPr lang="en-US" dirty="0"/>
              <a:t>Let's consider that our goal is to automate a simple task that enters data in the Double UI application, clicks the Accept button, and gets the transaction number. </a:t>
            </a:r>
          </a:p>
          <a:p>
            <a:r>
              <a:rPr lang="en-US" dirty="0"/>
              <a:t>To do this, we need to consider the state of the application. We want to start from, how a human user would go about executing the steps, and then break down the task into each step. As a first step, let's see the human path.</a:t>
            </a:r>
          </a:p>
          <a:p>
            <a:endParaRPr lang="en-US" dirty="0"/>
          </a:p>
        </p:txBody>
      </p:sp>
    </p:spTree>
    <p:extLst>
      <p:ext uri="{BB962C8B-B14F-4D97-AF65-F5344CB8AC3E}">
        <p14:creationId xmlns:p14="http://schemas.microsoft.com/office/powerpoint/2010/main" val="281137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782074-995A-D765-5173-B49258208246}"/>
              </a:ext>
            </a:extLst>
          </p:cNvPr>
          <p:cNvPicPr>
            <a:picLocks noGrp="1" noChangeAspect="1"/>
          </p:cNvPicPr>
          <p:nvPr>
            <p:ph idx="1"/>
          </p:nvPr>
        </p:nvPicPr>
        <p:blipFill>
          <a:blip r:embed="rId2"/>
          <a:stretch>
            <a:fillRect/>
          </a:stretch>
        </p:blipFill>
        <p:spPr>
          <a:xfrm>
            <a:off x="1986170" y="0"/>
            <a:ext cx="8219660" cy="6860504"/>
          </a:xfrm>
        </p:spPr>
      </p:pic>
    </p:spTree>
    <p:extLst>
      <p:ext uri="{BB962C8B-B14F-4D97-AF65-F5344CB8AC3E}">
        <p14:creationId xmlns:p14="http://schemas.microsoft.com/office/powerpoint/2010/main" val="121021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3E51E3-6DE7-753B-8A13-193C428A434F}"/>
              </a:ext>
            </a:extLst>
          </p:cNvPr>
          <p:cNvPicPr>
            <a:picLocks noGrp="1" noChangeAspect="1"/>
          </p:cNvPicPr>
          <p:nvPr>
            <p:ph idx="1"/>
          </p:nvPr>
        </p:nvPicPr>
        <p:blipFill>
          <a:blip r:embed="rId2"/>
          <a:stretch>
            <a:fillRect/>
          </a:stretch>
        </p:blipFill>
        <p:spPr>
          <a:xfrm>
            <a:off x="2150166" y="0"/>
            <a:ext cx="7891668" cy="6863875"/>
          </a:xfrm>
        </p:spPr>
      </p:pic>
    </p:spTree>
    <p:extLst>
      <p:ext uri="{BB962C8B-B14F-4D97-AF65-F5344CB8AC3E}">
        <p14:creationId xmlns:p14="http://schemas.microsoft.com/office/powerpoint/2010/main" val="305210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3F8B-4E1C-67DF-4A84-C814D2E4BAEA}"/>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D5A549FD-72BB-55F3-DCC4-6FE45C0D547B}"/>
              </a:ext>
            </a:extLst>
          </p:cNvPr>
          <p:cNvSpPr>
            <a:spLocks noGrp="1"/>
          </p:cNvSpPr>
          <p:nvPr>
            <p:ph idx="1"/>
          </p:nvPr>
        </p:nvSpPr>
        <p:spPr/>
        <p:txBody>
          <a:bodyPr/>
          <a:lstStyle/>
          <a:p>
            <a:r>
              <a:rPr lang="en-US" dirty="0"/>
              <a:t>UI automation is the process of automating application user interfaces by simulating human input and output actions through specific UI activities.</a:t>
            </a:r>
          </a:p>
          <a:p>
            <a:r>
              <a:rPr lang="en-US" dirty="0"/>
              <a:t>The first step in automating UIs is understanding the logical sequence of steps that a human user would take. The second step consists in translating these steps into UiPath Studio activities and configuring them.</a:t>
            </a:r>
          </a:p>
          <a:p>
            <a:r>
              <a:rPr lang="en-US" dirty="0"/>
              <a:t>The complexity of the UI or of the application is irrelevant. All desktop applications can be automated by using universal or application tailored activities.</a:t>
            </a:r>
          </a:p>
        </p:txBody>
      </p:sp>
    </p:spTree>
    <p:extLst>
      <p:ext uri="{BB962C8B-B14F-4D97-AF65-F5344CB8AC3E}">
        <p14:creationId xmlns:p14="http://schemas.microsoft.com/office/powerpoint/2010/main" val="169631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B1C4-1F76-2505-A825-877D80D18C29}"/>
              </a:ext>
            </a:extLst>
          </p:cNvPr>
          <p:cNvSpPr>
            <a:spLocks noGrp="1"/>
          </p:cNvSpPr>
          <p:nvPr>
            <p:ph type="title"/>
          </p:nvPr>
        </p:nvSpPr>
        <p:spPr/>
        <p:txBody>
          <a:bodyPr>
            <a:normAutofit/>
          </a:bodyPr>
          <a:lstStyle/>
          <a:p>
            <a:r>
              <a:rPr lang="en-US" dirty="0"/>
              <a:t>How Does UI Automation Work?</a:t>
            </a:r>
          </a:p>
        </p:txBody>
      </p:sp>
      <p:sp>
        <p:nvSpPr>
          <p:cNvPr id="3" name="Content Placeholder 2">
            <a:extLst>
              <a:ext uri="{FF2B5EF4-FFF2-40B4-BE49-F238E27FC236}">
                <a16:creationId xmlns:a16="http://schemas.microsoft.com/office/drawing/2014/main" id="{4B70AAE3-E57C-AEFA-F419-EDF8AFC79FA3}"/>
              </a:ext>
            </a:extLst>
          </p:cNvPr>
          <p:cNvSpPr>
            <a:spLocks noGrp="1"/>
          </p:cNvSpPr>
          <p:nvPr>
            <p:ph idx="1"/>
          </p:nvPr>
        </p:nvSpPr>
        <p:spPr/>
        <p:txBody>
          <a:bodyPr/>
          <a:lstStyle/>
          <a:p>
            <a:r>
              <a:rPr lang="en-US" dirty="0"/>
              <a:t>A few questions should be appear like: </a:t>
            </a:r>
          </a:p>
          <a:p>
            <a:r>
              <a:rPr lang="en-US" dirty="0"/>
              <a:t>"What kind of activities can I use?", </a:t>
            </a:r>
          </a:p>
          <a:p>
            <a:r>
              <a:rPr lang="en-US" dirty="0"/>
              <a:t>"How does the robot know what elements to target?" </a:t>
            </a:r>
          </a:p>
          <a:p>
            <a:r>
              <a:rPr lang="en-US" dirty="0"/>
              <a:t>"What options do I have to control the execution of an activity?".</a:t>
            </a:r>
            <a:br>
              <a:rPr lang="en-US" dirty="0"/>
            </a:br>
            <a:r>
              <a:rPr lang="en-US" dirty="0"/>
              <a:t> </a:t>
            </a:r>
          </a:p>
        </p:txBody>
      </p:sp>
    </p:spTree>
    <p:extLst>
      <p:ext uri="{BB962C8B-B14F-4D97-AF65-F5344CB8AC3E}">
        <p14:creationId xmlns:p14="http://schemas.microsoft.com/office/powerpoint/2010/main" val="167448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E1A1-5F79-89BD-9868-86CB9E8474F3}"/>
              </a:ext>
            </a:extLst>
          </p:cNvPr>
          <p:cNvSpPr>
            <a:spLocks noGrp="1"/>
          </p:cNvSpPr>
          <p:nvPr>
            <p:ph type="title"/>
          </p:nvPr>
        </p:nvSpPr>
        <p:spPr/>
        <p:txBody>
          <a:bodyPr>
            <a:normAutofit/>
          </a:bodyPr>
          <a:lstStyle/>
          <a:p>
            <a:r>
              <a:rPr lang="en-US" dirty="0"/>
              <a:t>UI Automation is built upon seven key concepts. These are:</a:t>
            </a:r>
          </a:p>
        </p:txBody>
      </p:sp>
      <p:sp>
        <p:nvSpPr>
          <p:cNvPr id="3" name="Content Placeholder 2">
            <a:extLst>
              <a:ext uri="{FF2B5EF4-FFF2-40B4-BE49-F238E27FC236}">
                <a16:creationId xmlns:a16="http://schemas.microsoft.com/office/drawing/2014/main" id="{36B88B1A-92EF-4E3E-CD4F-7D561FAC2972}"/>
              </a:ext>
            </a:extLst>
          </p:cNvPr>
          <p:cNvSpPr>
            <a:spLocks noGrp="1"/>
          </p:cNvSpPr>
          <p:nvPr>
            <p:ph idx="1"/>
          </p:nvPr>
        </p:nvSpPr>
        <p:spPr/>
        <p:txBody>
          <a:bodyPr>
            <a:normAutofit/>
          </a:bodyPr>
          <a:lstStyle/>
          <a:p>
            <a:pPr marL="514350" indent="-514350" fontAlgn="base">
              <a:buFont typeface="+mj-lt"/>
              <a:buAutoNum type="arabicPeriod"/>
            </a:pPr>
            <a:r>
              <a:rPr lang="en-IN" dirty="0"/>
              <a:t>UI Automation activities</a:t>
            </a:r>
          </a:p>
          <a:p>
            <a:pPr marL="514350" indent="-514350" fontAlgn="base">
              <a:buFont typeface="+mj-lt"/>
              <a:buAutoNum type="arabicPeriod"/>
            </a:pPr>
            <a:r>
              <a:rPr lang="en-IN" dirty="0"/>
              <a:t>Activity properties</a:t>
            </a:r>
          </a:p>
          <a:p>
            <a:pPr marL="514350" indent="-514350" fontAlgn="base">
              <a:buFont typeface="+mj-lt"/>
              <a:buAutoNum type="arabicPeriod"/>
            </a:pPr>
            <a:r>
              <a:rPr lang="en-IN" dirty="0"/>
              <a:t>Targeting methods</a:t>
            </a:r>
          </a:p>
          <a:p>
            <a:pPr marL="514350" indent="-514350" fontAlgn="base">
              <a:buFont typeface="+mj-lt"/>
              <a:buAutoNum type="arabicPeriod"/>
            </a:pPr>
            <a:r>
              <a:rPr lang="en-IN" dirty="0"/>
              <a:t>Input and output methods</a:t>
            </a:r>
          </a:p>
          <a:p>
            <a:pPr marL="514350" indent="-514350" fontAlgn="base">
              <a:buFont typeface="+mj-lt"/>
              <a:buAutoNum type="arabicPeriod"/>
            </a:pPr>
            <a:r>
              <a:rPr lang="en-IN" dirty="0"/>
              <a:t>Recorders and Scraping Wizards </a:t>
            </a:r>
          </a:p>
          <a:p>
            <a:pPr marL="514350" indent="-514350" fontAlgn="base">
              <a:buFont typeface="+mj-lt"/>
              <a:buAutoNum type="arabicPeriod"/>
            </a:pPr>
            <a:r>
              <a:rPr lang="en-IN" dirty="0"/>
              <a:t>The object repository</a:t>
            </a:r>
          </a:p>
          <a:p>
            <a:pPr marL="514350" indent="-514350" fontAlgn="base">
              <a:buFont typeface="+mj-lt"/>
              <a:buAutoNum type="arabicPeriod"/>
            </a:pPr>
            <a:r>
              <a:rPr lang="en-IN" dirty="0"/>
              <a:t>AI Computer Vision</a:t>
            </a:r>
          </a:p>
        </p:txBody>
      </p:sp>
    </p:spTree>
    <p:extLst>
      <p:ext uri="{BB962C8B-B14F-4D97-AF65-F5344CB8AC3E}">
        <p14:creationId xmlns:p14="http://schemas.microsoft.com/office/powerpoint/2010/main" val="59382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CCE57B-1661-9489-4744-4504C6F01A45}"/>
              </a:ext>
            </a:extLst>
          </p:cNvPr>
          <p:cNvPicPr>
            <a:picLocks noGrp="1" noChangeAspect="1"/>
          </p:cNvPicPr>
          <p:nvPr>
            <p:ph idx="1"/>
          </p:nvPr>
        </p:nvPicPr>
        <p:blipFill>
          <a:blip r:embed="rId2"/>
          <a:stretch>
            <a:fillRect/>
          </a:stretch>
        </p:blipFill>
        <p:spPr>
          <a:xfrm>
            <a:off x="0" y="0"/>
            <a:ext cx="12192000" cy="6850436"/>
          </a:xfrm>
        </p:spPr>
      </p:pic>
    </p:spTree>
    <p:extLst>
      <p:ext uri="{BB962C8B-B14F-4D97-AF65-F5344CB8AC3E}">
        <p14:creationId xmlns:p14="http://schemas.microsoft.com/office/powerpoint/2010/main" val="364160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ck the diagram to expand it.">
            <a:extLst>
              <a:ext uri="{FF2B5EF4-FFF2-40B4-BE49-F238E27FC236}">
                <a16:creationId xmlns:a16="http://schemas.microsoft.com/office/drawing/2014/main" id="{B4831B6C-4962-36DE-6446-C764A9C26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2169"/>
            <a:ext cx="12191150" cy="593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0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5DF4-2AE2-C4C5-BDA1-30FDD2EE3517}"/>
              </a:ext>
            </a:extLst>
          </p:cNvPr>
          <p:cNvSpPr>
            <a:spLocks noGrp="1"/>
          </p:cNvSpPr>
          <p:nvPr>
            <p:ph type="title"/>
          </p:nvPr>
        </p:nvSpPr>
        <p:spPr/>
        <p:txBody>
          <a:bodyPr>
            <a:normAutofit/>
          </a:bodyPr>
          <a:lstStyle/>
          <a:p>
            <a:r>
              <a:rPr lang="en-US" dirty="0"/>
              <a:t>UI Automation activities</a:t>
            </a:r>
          </a:p>
        </p:txBody>
      </p:sp>
      <p:sp>
        <p:nvSpPr>
          <p:cNvPr id="3" name="Content Placeholder 2">
            <a:extLst>
              <a:ext uri="{FF2B5EF4-FFF2-40B4-BE49-F238E27FC236}">
                <a16:creationId xmlns:a16="http://schemas.microsoft.com/office/drawing/2014/main" id="{1DE3D58B-47E3-C5CF-B2AF-D7565432A8FA}"/>
              </a:ext>
            </a:extLst>
          </p:cNvPr>
          <p:cNvSpPr>
            <a:spLocks noGrp="1"/>
          </p:cNvSpPr>
          <p:nvPr>
            <p:ph idx="1"/>
          </p:nvPr>
        </p:nvSpPr>
        <p:spPr/>
        <p:txBody>
          <a:bodyPr>
            <a:normAutofit fontScale="92500" lnSpcReduction="20000"/>
          </a:bodyPr>
          <a:lstStyle/>
          <a:p>
            <a:r>
              <a:rPr lang="en-US" dirty="0"/>
              <a:t>UI Automation activities let developers quickly write instructions for the Robot to interact with the interfaces of various applications. Activities can be split into the following categories:</a:t>
            </a:r>
          </a:p>
          <a:p>
            <a:pPr lvl="1"/>
            <a:r>
              <a:rPr lang="en-US" dirty="0"/>
              <a:t>Containers - These are activities that identify the browsers or apps the process needs to interact with. All activities included within a Container will execute on the same application. Some examples are Open Browser, Attach Browser, Open Application, or Use Application/Browser.</a:t>
            </a:r>
          </a:p>
          <a:p>
            <a:pPr lvl="1"/>
            <a:r>
              <a:rPr lang="en-US" dirty="0"/>
              <a:t>Input Activities - These activities send input to UI elements. They can be used to click, check, type into, send hotkeys, and so on.</a:t>
            </a:r>
          </a:p>
          <a:p>
            <a:pPr lvl="1"/>
            <a:r>
              <a:rPr lang="en-US" dirty="0"/>
              <a:t>Output Activities - These activities get information from GUI Elements. They can instruct the Robot to get the text by using various methods, get structured data, or get the UI Elements containing images.</a:t>
            </a:r>
          </a:p>
          <a:p>
            <a:pPr lvl="1"/>
            <a:r>
              <a:rPr lang="en-US" dirty="0"/>
              <a:t>Synchronization Activities - They help you create triggers based on the UI behavior, thus enabling the Robot to execute certain actions when specific events occur on a machine. </a:t>
            </a:r>
          </a:p>
        </p:txBody>
      </p:sp>
    </p:spTree>
    <p:extLst>
      <p:ext uri="{BB962C8B-B14F-4D97-AF65-F5344CB8AC3E}">
        <p14:creationId xmlns:p14="http://schemas.microsoft.com/office/powerpoint/2010/main" val="259096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Day – 04</a:t>
            </a:r>
          </a:p>
          <a:p>
            <a:r>
              <a:rPr lang="en-IN" dirty="0"/>
              <a:t>Part 1</a:t>
            </a:r>
          </a:p>
          <a:p>
            <a:r>
              <a:rPr lang="en-IN" dirty="0"/>
              <a:t>:p</a:t>
            </a:r>
          </a:p>
        </p:txBody>
      </p:sp>
    </p:spTree>
    <p:extLst>
      <p:ext uri="{BB962C8B-B14F-4D97-AF65-F5344CB8AC3E}">
        <p14:creationId xmlns:p14="http://schemas.microsoft.com/office/powerpoint/2010/main" val="252881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EEBECE-271E-BBF8-A0DE-FD18DFC3B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787" y="0"/>
            <a:ext cx="4924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13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240B-CB3C-765F-9E48-127630A48A1D}"/>
              </a:ext>
            </a:extLst>
          </p:cNvPr>
          <p:cNvSpPr>
            <a:spLocks noGrp="1"/>
          </p:cNvSpPr>
          <p:nvPr>
            <p:ph type="title"/>
          </p:nvPr>
        </p:nvSpPr>
        <p:spPr/>
        <p:txBody>
          <a:bodyPr>
            <a:normAutofit/>
          </a:bodyPr>
          <a:lstStyle/>
          <a:p>
            <a:r>
              <a:rPr lang="en-US" dirty="0"/>
              <a:t>Activity properties</a:t>
            </a:r>
          </a:p>
        </p:txBody>
      </p:sp>
      <p:sp>
        <p:nvSpPr>
          <p:cNvPr id="3" name="Content Placeholder 2">
            <a:extLst>
              <a:ext uri="{FF2B5EF4-FFF2-40B4-BE49-F238E27FC236}">
                <a16:creationId xmlns:a16="http://schemas.microsoft.com/office/drawing/2014/main" id="{CEA4FF9B-94A6-A186-6179-E4FDE7330A2F}"/>
              </a:ext>
            </a:extLst>
          </p:cNvPr>
          <p:cNvSpPr>
            <a:spLocks noGrp="1"/>
          </p:cNvSpPr>
          <p:nvPr>
            <p:ph idx="1"/>
          </p:nvPr>
        </p:nvSpPr>
        <p:spPr/>
        <p:txBody>
          <a:bodyPr/>
          <a:lstStyle/>
          <a:p>
            <a:r>
              <a:rPr lang="en-US" dirty="0"/>
              <a:t>Just like for other types of activities, properties determine how the robot performs an action. They can be found in the Properties panel. UI Automation activities have specific sets of properties depending on the type of activity. Here are a few examples of common properties:</a:t>
            </a:r>
          </a:p>
        </p:txBody>
      </p:sp>
    </p:spTree>
    <p:extLst>
      <p:ext uri="{BB962C8B-B14F-4D97-AF65-F5344CB8AC3E}">
        <p14:creationId xmlns:p14="http://schemas.microsoft.com/office/powerpoint/2010/main" val="322610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FBB34B1-6D42-FDC7-E96C-A555FA4D877D}"/>
              </a:ext>
            </a:extLst>
          </p:cNvPr>
          <p:cNvGraphicFramePr>
            <a:graphicFrameLocks noGrp="1"/>
          </p:cNvGraphicFramePr>
          <p:nvPr>
            <p:ph idx="1"/>
            <p:extLst>
              <p:ext uri="{D42A27DB-BD31-4B8C-83A1-F6EECF244321}">
                <p14:modId xmlns:p14="http://schemas.microsoft.com/office/powerpoint/2010/main" val="2139195005"/>
              </p:ext>
            </p:extLst>
          </p:nvPr>
        </p:nvGraphicFramePr>
        <p:xfrm>
          <a:off x="1598543" y="0"/>
          <a:ext cx="8994913" cy="6858000"/>
        </p:xfrm>
        <a:graphic>
          <a:graphicData uri="http://schemas.openxmlformats.org/drawingml/2006/table">
            <a:tbl>
              <a:tblPr/>
              <a:tblGrid>
                <a:gridCol w="4497409">
                  <a:extLst>
                    <a:ext uri="{9D8B030D-6E8A-4147-A177-3AD203B41FA5}">
                      <a16:colId xmlns:a16="http://schemas.microsoft.com/office/drawing/2014/main" val="1843634509"/>
                    </a:ext>
                  </a:extLst>
                </a:gridCol>
                <a:gridCol w="4497504">
                  <a:extLst>
                    <a:ext uri="{9D8B030D-6E8A-4147-A177-3AD203B41FA5}">
                      <a16:colId xmlns:a16="http://schemas.microsoft.com/office/drawing/2014/main" val="960182707"/>
                    </a:ext>
                  </a:extLst>
                </a:gridCol>
              </a:tblGrid>
              <a:tr h="374494">
                <a:tc>
                  <a:txBody>
                    <a:bodyPr/>
                    <a:lstStyle/>
                    <a:p>
                      <a:pPr fontAlgn="ctr"/>
                      <a:r>
                        <a:rPr lang="en-IN" sz="1200" b="1">
                          <a:solidFill>
                            <a:srgbClr val="FFFFFF"/>
                          </a:solidFill>
                          <a:effectLst/>
                          <a:latin typeface="var(--font-family-body)"/>
                        </a:rPr>
                        <a:t>Property</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tc>
                  <a:txBody>
                    <a:bodyPr/>
                    <a:lstStyle/>
                    <a:p>
                      <a:pPr fontAlgn="ctr"/>
                      <a:r>
                        <a:rPr lang="en-IN" sz="1200" b="1">
                          <a:solidFill>
                            <a:srgbClr val="FFFFFF"/>
                          </a:solidFill>
                          <a:effectLst/>
                          <a:latin typeface="var(--font-family-body)"/>
                        </a:rPr>
                        <a:t>What it does</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extLst>
                  <a:ext uri="{0D108BD9-81ED-4DB2-BD59-A6C34878D82A}">
                    <a16:rowId xmlns:a16="http://schemas.microsoft.com/office/drawing/2014/main" val="1769013493"/>
                  </a:ext>
                </a:extLst>
              </a:tr>
              <a:tr h="1221803">
                <a:tc>
                  <a:txBody>
                    <a:bodyPr/>
                    <a:lstStyle/>
                    <a:p>
                      <a:pPr fontAlgn="ctr"/>
                      <a:r>
                        <a:rPr lang="en-IN" sz="1200" b="1" dirty="0" err="1">
                          <a:effectLst/>
                          <a:latin typeface="var(--font-family-body)"/>
                        </a:rPr>
                        <a:t>DelayAfter</a:t>
                      </a:r>
                      <a:r>
                        <a:rPr lang="en-IN" sz="1200" dirty="0">
                          <a:effectLst/>
                          <a:latin typeface="var(--font-family-body)"/>
                        </a:rPr>
                        <a:t>/</a:t>
                      </a:r>
                      <a:r>
                        <a:rPr lang="en-IN" sz="1200" b="1" dirty="0" err="1">
                          <a:effectLst/>
                          <a:latin typeface="var(--font-family-body)"/>
                        </a:rPr>
                        <a:t>DelayBefore</a:t>
                      </a:r>
                      <a:endParaRPr lang="en-IN" sz="1200" dirty="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a:effectLst/>
                          <a:latin typeface="var(--font-family-body)"/>
                        </a:rPr>
                        <a:t>How many milliseconds the robot waits before or after executing the activity.</a:t>
                      </a:r>
                      <a:br>
                        <a:rPr lang="en-IN" sz="1200">
                          <a:effectLst/>
                          <a:latin typeface="var(--font-family-body)"/>
                        </a:rPr>
                      </a:b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56694624"/>
                  </a:ext>
                </a:extLst>
              </a:tr>
              <a:tr h="2069111">
                <a:tc>
                  <a:txBody>
                    <a:bodyPr/>
                    <a:lstStyle/>
                    <a:p>
                      <a:pPr fontAlgn="ctr"/>
                      <a:r>
                        <a:rPr lang="en-IN" sz="1200" b="1">
                          <a:effectLst/>
                          <a:latin typeface="var(--font-family-body)"/>
                        </a:rPr>
                        <a:t>ContinueOnError</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a:effectLst/>
                          <a:latin typeface="var(--font-family-body)"/>
                        </a:rPr>
                        <a:t>Will an exception encountered while executing the activity be thrown or ignored?</a:t>
                      </a:r>
                      <a:br>
                        <a:rPr lang="en-IN" sz="1200">
                          <a:effectLst/>
                          <a:latin typeface="var(--font-family-body)"/>
                        </a:rPr>
                      </a:br>
                      <a:r>
                        <a:rPr lang="en-IN" sz="1200">
                          <a:effectLst/>
                          <a:latin typeface="var(--font-family-body)"/>
                        </a:rPr>
                        <a:t>For example, if the element isn't found, will robot throw an error and stop the execution, or will it ignore it and continue?</a:t>
                      </a: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25316552"/>
                  </a:ext>
                </a:extLst>
              </a:tr>
              <a:tr h="939366">
                <a:tc>
                  <a:txBody>
                    <a:bodyPr/>
                    <a:lstStyle/>
                    <a:p>
                      <a:pPr fontAlgn="ctr"/>
                      <a:r>
                        <a:rPr lang="en-IN" sz="1200" b="1">
                          <a:effectLst/>
                          <a:latin typeface="var(--font-family-body)"/>
                        </a:rPr>
                        <a:t>Target</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a:effectLst/>
                          <a:latin typeface="var(--font-family-body)"/>
                        </a:rPr>
                        <a:t>Provides several properties related to identifying the target UI Element.</a:t>
                      </a:r>
                      <a:br>
                        <a:rPr lang="en-IN" sz="1200">
                          <a:effectLst/>
                          <a:latin typeface="var(--font-family-body)"/>
                        </a:rPr>
                      </a:b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33529637"/>
                  </a:ext>
                </a:extLst>
              </a:tr>
              <a:tr h="939366">
                <a:tc>
                  <a:txBody>
                    <a:bodyPr/>
                    <a:lstStyle/>
                    <a:p>
                      <a:pPr fontAlgn="ctr"/>
                      <a:r>
                        <a:rPr lang="en-IN" sz="1200" b="1">
                          <a:effectLst/>
                          <a:latin typeface="var(--font-family-body)"/>
                        </a:rPr>
                        <a:t>Timeout (milliseconds)</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a:effectLst/>
                          <a:latin typeface="var(--font-family-body)"/>
                        </a:rPr>
                        <a:t>How many milliseconds will the Robot try to perform an action on an UI element. </a:t>
                      </a: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13177210"/>
                  </a:ext>
                </a:extLst>
              </a:tr>
              <a:tr h="656930">
                <a:tc>
                  <a:txBody>
                    <a:bodyPr/>
                    <a:lstStyle/>
                    <a:p>
                      <a:pPr fontAlgn="ctr"/>
                      <a:r>
                        <a:rPr lang="en-IN" sz="1200" b="1">
                          <a:effectLst/>
                          <a:latin typeface="var(--font-family-body)"/>
                        </a:rPr>
                        <a:t>SendWindowsMessages</a:t>
                      </a:r>
                      <a:r>
                        <a:rPr lang="en-IN" sz="1200">
                          <a:effectLst/>
                          <a:latin typeface="var(--font-family-body)"/>
                        </a:rPr>
                        <a:t>/</a:t>
                      </a:r>
                      <a:r>
                        <a:rPr lang="en-IN" sz="1200" b="1">
                          <a:effectLst/>
                          <a:latin typeface="var(--font-family-body)"/>
                        </a:rPr>
                        <a:t>Simulate Type</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a:effectLst/>
                          <a:latin typeface="var(--font-family-body)"/>
                        </a:rPr>
                        <a:t>What input method do we use for input activities.</a:t>
                      </a: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32538161"/>
                  </a:ext>
                </a:extLst>
              </a:tr>
              <a:tr h="656930">
                <a:tc>
                  <a:txBody>
                    <a:bodyPr/>
                    <a:lstStyle/>
                    <a:p>
                      <a:pPr fontAlgn="ctr"/>
                      <a:r>
                        <a:rPr lang="en-IN" sz="1200" b="1">
                          <a:effectLst/>
                          <a:latin typeface="var(--font-family-body)"/>
                        </a:rPr>
                        <a:t>Output</a:t>
                      </a:r>
                      <a:endParaRPr lang="en-IN" sz="1200">
                        <a:effectLst/>
                        <a:latin typeface="var(--font-family-body)"/>
                      </a:endParaRP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a:r>
                        <a:rPr lang="en-IN" sz="1200" dirty="0">
                          <a:effectLst/>
                          <a:latin typeface="var(--font-family-body)"/>
                        </a:rPr>
                        <a:t>It Stores the output of the activity in the form of variables.</a:t>
                      </a:r>
                    </a:p>
                  </a:txBody>
                  <a:tcPr marL="59607" marR="59607" marT="29804" marB="2980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98666752"/>
                  </a:ext>
                </a:extLst>
              </a:tr>
            </a:tbl>
          </a:graphicData>
        </a:graphic>
      </p:graphicFrame>
    </p:spTree>
    <p:extLst>
      <p:ext uri="{BB962C8B-B14F-4D97-AF65-F5344CB8AC3E}">
        <p14:creationId xmlns:p14="http://schemas.microsoft.com/office/powerpoint/2010/main" val="938123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75D6-367D-D146-312F-AF6B8A344CF2}"/>
              </a:ext>
            </a:extLst>
          </p:cNvPr>
          <p:cNvSpPr>
            <a:spLocks noGrp="1"/>
          </p:cNvSpPr>
          <p:nvPr>
            <p:ph type="title"/>
          </p:nvPr>
        </p:nvSpPr>
        <p:spPr/>
        <p:txBody>
          <a:bodyPr>
            <a:normAutofit/>
          </a:bodyPr>
          <a:lstStyle/>
          <a:p>
            <a:r>
              <a:rPr lang="en-US" dirty="0"/>
              <a:t>Targeting methods</a:t>
            </a:r>
          </a:p>
        </p:txBody>
      </p:sp>
      <p:sp>
        <p:nvSpPr>
          <p:cNvPr id="3" name="Content Placeholder 2">
            <a:extLst>
              <a:ext uri="{FF2B5EF4-FFF2-40B4-BE49-F238E27FC236}">
                <a16:creationId xmlns:a16="http://schemas.microsoft.com/office/drawing/2014/main" id="{1F9357B8-8D85-610D-2FEE-04DBD2C5A832}"/>
              </a:ext>
            </a:extLst>
          </p:cNvPr>
          <p:cNvSpPr>
            <a:spLocks noGrp="1"/>
          </p:cNvSpPr>
          <p:nvPr>
            <p:ph idx="1"/>
          </p:nvPr>
        </p:nvSpPr>
        <p:spPr/>
        <p:txBody>
          <a:bodyPr/>
          <a:lstStyle/>
          <a:p>
            <a:r>
              <a:rPr lang="en-US" dirty="0"/>
              <a:t>Targeting methods are a subset of Properties. They provide several ways to identify the UI element the Robot will be interacting with. </a:t>
            </a:r>
          </a:p>
          <a:p>
            <a:r>
              <a:rPr lang="en-US" dirty="0"/>
              <a:t>The key targeting methods are:</a:t>
            </a:r>
          </a:p>
          <a:p>
            <a:pPr lvl="1"/>
            <a:r>
              <a:rPr lang="en-US" dirty="0"/>
              <a:t>Selectors </a:t>
            </a:r>
          </a:p>
          <a:p>
            <a:pPr lvl="1"/>
            <a:r>
              <a:rPr lang="en-US" dirty="0"/>
              <a:t>Fuzzy Selectors </a:t>
            </a:r>
          </a:p>
          <a:p>
            <a:pPr lvl="1"/>
            <a:r>
              <a:rPr lang="en-US" dirty="0"/>
              <a:t>Image  </a:t>
            </a:r>
          </a:p>
          <a:p>
            <a:pPr lvl="1"/>
            <a:r>
              <a:rPr lang="en-US" dirty="0"/>
              <a:t>Native Text</a:t>
            </a:r>
          </a:p>
          <a:p>
            <a:pPr lvl="1"/>
            <a:r>
              <a:rPr lang="en-US" dirty="0"/>
              <a:t>You'll learn more about these later</a:t>
            </a:r>
          </a:p>
        </p:txBody>
      </p:sp>
    </p:spTree>
    <p:extLst>
      <p:ext uri="{BB962C8B-B14F-4D97-AF65-F5344CB8AC3E}">
        <p14:creationId xmlns:p14="http://schemas.microsoft.com/office/powerpoint/2010/main" val="181781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38DA-330C-C214-1E0F-BCEF0CFAC689}"/>
              </a:ext>
            </a:extLst>
          </p:cNvPr>
          <p:cNvSpPr>
            <a:spLocks noGrp="1"/>
          </p:cNvSpPr>
          <p:nvPr>
            <p:ph type="title"/>
          </p:nvPr>
        </p:nvSpPr>
        <p:spPr/>
        <p:txBody>
          <a:bodyPr>
            <a:normAutofit/>
          </a:bodyPr>
          <a:lstStyle/>
          <a:p>
            <a:r>
              <a:rPr lang="en-US" dirty="0"/>
              <a:t>Input and output methods</a:t>
            </a:r>
          </a:p>
        </p:txBody>
      </p:sp>
      <p:sp>
        <p:nvSpPr>
          <p:cNvPr id="3" name="Content Placeholder 2">
            <a:extLst>
              <a:ext uri="{FF2B5EF4-FFF2-40B4-BE49-F238E27FC236}">
                <a16:creationId xmlns:a16="http://schemas.microsoft.com/office/drawing/2014/main" id="{F9F7E1E5-1275-5FB5-CAC2-7CBCEDEB54FF}"/>
              </a:ext>
            </a:extLst>
          </p:cNvPr>
          <p:cNvSpPr>
            <a:spLocks noGrp="1"/>
          </p:cNvSpPr>
          <p:nvPr>
            <p:ph idx="1"/>
          </p:nvPr>
        </p:nvSpPr>
        <p:spPr/>
        <p:txBody>
          <a:bodyPr/>
          <a:lstStyle/>
          <a:p>
            <a:r>
              <a:rPr lang="en-US" dirty="0"/>
              <a:t>As we've discussed already, every time we insert data into an application, or we send a command to a system to produce a change (or to continue), we perform an input action. </a:t>
            </a:r>
          </a:p>
          <a:p>
            <a:r>
              <a:rPr lang="en-US" dirty="0"/>
              <a:t>Output actions are used to extract data (in general, as text) from a UI element. </a:t>
            </a:r>
          </a:p>
          <a:p>
            <a:r>
              <a:rPr lang="en-US" dirty="0"/>
              <a:t>Output methods are what enables output actions to extract data from UI elements. </a:t>
            </a:r>
            <a:br>
              <a:rPr lang="en-US" dirty="0"/>
            </a:br>
            <a:endParaRPr lang="en-US" dirty="0"/>
          </a:p>
        </p:txBody>
      </p:sp>
    </p:spTree>
    <p:extLst>
      <p:ext uri="{BB962C8B-B14F-4D97-AF65-F5344CB8AC3E}">
        <p14:creationId xmlns:p14="http://schemas.microsoft.com/office/powerpoint/2010/main" val="3306319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1FD7-047A-A233-C2BF-5D6DE4D65FA4}"/>
              </a:ext>
            </a:extLst>
          </p:cNvPr>
          <p:cNvSpPr>
            <a:spLocks noGrp="1"/>
          </p:cNvSpPr>
          <p:nvPr>
            <p:ph type="title"/>
          </p:nvPr>
        </p:nvSpPr>
        <p:spPr/>
        <p:txBody>
          <a:bodyPr/>
          <a:lstStyle/>
          <a:p>
            <a:r>
              <a:rPr lang="en-US" dirty="0"/>
              <a:t>Input and output methods</a:t>
            </a:r>
          </a:p>
        </p:txBody>
      </p:sp>
      <p:sp>
        <p:nvSpPr>
          <p:cNvPr id="3" name="Content Placeholder 2">
            <a:extLst>
              <a:ext uri="{FF2B5EF4-FFF2-40B4-BE49-F238E27FC236}">
                <a16:creationId xmlns:a16="http://schemas.microsoft.com/office/drawing/2014/main" id="{EAB1F8C1-B6A1-B6FE-4704-01BFDCE79DBE}"/>
              </a:ext>
            </a:extLst>
          </p:cNvPr>
          <p:cNvSpPr>
            <a:spLocks noGrp="1"/>
          </p:cNvSpPr>
          <p:nvPr>
            <p:ph idx="1"/>
          </p:nvPr>
        </p:nvSpPr>
        <p:spPr/>
        <p:txBody>
          <a:bodyPr>
            <a:normAutofit/>
          </a:bodyPr>
          <a:lstStyle/>
          <a:p>
            <a:r>
              <a:rPr lang="en-US" dirty="0"/>
              <a:t>UiPath provides several methods to perform input and output actions. These methods control several important aspects of our automation: </a:t>
            </a:r>
          </a:p>
          <a:p>
            <a:r>
              <a:rPr lang="en-US" dirty="0"/>
              <a:t>How fast will the action be performed?</a:t>
            </a:r>
          </a:p>
          <a:p>
            <a:r>
              <a:rPr lang="en-US" dirty="0"/>
              <a:t>Can the action run on a background or a hidden window?</a:t>
            </a:r>
          </a:p>
          <a:p>
            <a:r>
              <a:rPr lang="en-US" dirty="0"/>
              <a:t>Does it interfere with the user?</a:t>
            </a:r>
          </a:p>
          <a:p>
            <a:r>
              <a:rPr lang="en-US" dirty="0"/>
              <a:t>Is it compatible with all apps?</a:t>
            </a:r>
          </a:p>
          <a:p>
            <a:r>
              <a:rPr lang="en-US" dirty="0"/>
              <a:t>Different methods are available for input and output activities.</a:t>
            </a:r>
            <a:br>
              <a:rPr lang="en-US" dirty="0"/>
            </a:br>
            <a:endParaRPr lang="en-US" dirty="0"/>
          </a:p>
          <a:p>
            <a:endParaRPr lang="en-US" dirty="0"/>
          </a:p>
        </p:txBody>
      </p:sp>
    </p:spTree>
    <p:extLst>
      <p:ext uri="{BB962C8B-B14F-4D97-AF65-F5344CB8AC3E}">
        <p14:creationId xmlns:p14="http://schemas.microsoft.com/office/powerpoint/2010/main" val="421387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A7DC-6AE6-3BE0-ECA3-2BA142ACB53D}"/>
              </a:ext>
            </a:extLst>
          </p:cNvPr>
          <p:cNvSpPr>
            <a:spLocks noGrp="1"/>
          </p:cNvSpPr>
          <p:nvPr>
            <p:ph type="title"/>
          </p:nvPr>
        </p:nvSpPr>
        <p:spPr/>
        <p:txBody>
          <a:bodyPr>
            <a:normAutofit/>
          </a:bodyPr>
          <a:lstStyle/>
          <a:p>
            <a:r>
              <a:rPr lang="en-US" dirty="0"/>
              <a:t>Input methods</a:t>
            </a:r>
          </a:p>
        </p:txBody>
      </p:sp>
      <p:sp>
        <p:nvSpPr>
          <p:cNvPr id="3" name="Content Placeholder 2">
            <a:extLst>
              <a:ext uri="{FF2B5EF4-FFF2-40B4-BE49-F238E27FC236}">
                <a16:creationId xmlns:a16="http://schemas.microsoft.com/office/drawing/2014/main" id="{A3AC212F-6336-0D11-0AA3-0BF18435DC1A}"/>
              </a:ext>
            </a:extLst>
          </p:cNvPr>
          <p:cNvSpPr>
            <a:spLocks noGrp="1"/>
          </p:cNvSpPr>
          <p:nvPr>
            <p:ph idx="1"/>
          </p:nvPr>
        </p:nvSpPr>
        <p:spPr/>
        <p:txBody>
          <a:bodyPr/>
          <a:lstStyle/>
          <a:p>
            <a:r>
              <a:rPr lang="en-US" dirty="0"/>
              <a:t>Hardware Events</a:t>
            </a:r>
          </a:p>
          <a:p>
            <a:r>
              <a:rPr lang="en-US" dirty="0" err="1"/>
              <a:t>SendWindowMessages</a:t>
            </a:r>
            <a:endParaRPr lang="en-US" dirty="0"/>
          </a:p>
          <a:p>
            <a:r>
              <a:rPr lang="en-US" dirty="0"/>
              <a:t>Simulate</a:t>
            </a:r>
          </a:p>
          <a:p>
            <a:r>
              <a:rPr lang="en-US" dirty="0" err="1"/>
              <a:t>ChromiumAPI</a:t>
            </a:r>
            <a:endParaRPr lang="en-US" dirty="0"/>
          </a:p>
        </p:txBody>
      </p:sp>
    </p:spTree>
    <p:extLst>
      <p:ext uri="{BB962C8B-B14F-4D97-AF65-F5344CB8AC3E}">
        <p14:creationId xmlns:p14="http://schemas.microsoft.com/office/powerpoint/2010/main" val="352275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8F08-B87A-B605-E0CD-E5DD2C2E50A2}"/>
              </a:ext>
            </a:extLst>
          </p:cNvPr>
          <p:cNvSpPr>
            <a:spLocks noGrp="1"/>
          </p:cNvSpPr>
          <p:nvPr>
            <p:ph type="title"/>
          </p:nvPr>
        </p:nvSpPr>
        <p:spPr/>
        <p:txBody>
          <a:bodyPr/>
          <a:lstStyle/>
          <a:p>
            <a:r>
              <a:rPr lang="en-US" dirty="0"/>
              <a:t>Hardware Events</a:t>
            </a:r>
          </a:p>
        </p:txBody>
      </p:sp>
      <p:sp>
        <p:nvSpPr>
          <p:cNvPr id="3" name="Content Placeholder 2">
            <a:extLst>
              <a:ext uri="{FF2B5EF4-FFF2-40B4-BE49-F238E27FC236}">
                <a16:creationId xmlns:a16="http://schemas.microsoft.com/office/drawing/2014/main" id="{A9234E08-0F3D-E25D-9868-D5D0F9F307CE}"/>
              </a:ext>
            </a:extLst>
          </p:cNvPr>
          <p:cNvSpPr>
            <a:spLocks noGrp="1"/>
          </p:cNvSpPr>
          <p:nvPr>
            <p:ph idx="1"/>
          </p:nvPr>
        </p:nvSpPr>
        <p:spPr/>
        <p:txBody>
          <a:bodyPr/>
          <a:lstStyle/>
          <a:p>
            <a:pPr algn="l" fontAlgn="base">
              <a:buFont typeface="Arial" panose="020B0604020202020204" pitchFamily="34" charset="0"/>
              <a:buChar char="•"/>
            </a:pPr>
            <a:r>
              <a:rPr lang="en-IN" b="0" i="0" dirty="0">
                <a:solidFill>
                  <a:srgbClr val="313537"/>
                </a:solidFill>
                <a:effectLst/>
                <a:latin typeface="var(--font-family-body)"/>
              </a:rPr>
              <a:t>Clicking: the mouse cursor moves across the screen.</a:t>
            </a:r>
          </a:p>
          <a:p>
            <a:pPr algn="l" fontAlgn="base">
              <a:buFont typeface="Arial" panose="020B0604020202020204" pitchFamily="34" charset="0"/>
              <a:buChar char="•"/>
            </a:pPr>
            <a:r>
              <a:rPr lang="en-IN" b="0" i="0" dirty="0">
                <a:solidFill>
                  <a:srgbClr val="313537"/>
                </a:solidFill>
                <a:effectLst/>
                <a:latin typeface="var(--font-family-body)"/>
              </a:rPr>
              <a:t>Typing: the keyboard driver is used to type individual characters. </a:t>
            </a:r>
          </a:p>
          <a:p>
            <a:pPr algn="l" fontAlgn="base">
              <a:buFont typeface="Arial" panose="020B0604020202020204" pitchFamily="34" charset="0"/>
              <a:buChar char="•"/>
            </a:pPr>
            <a:r>
              <a:rPr lang="en-IN" b="0" i="0" dirty="0">
                <a:solidFill>
                  <a:srgbClr val="313537"/>
                </a:solidFill>
                <a:effectLst/>
                <a:latin typeface="var(--font-family-body)"/>
              </a:rPr>
              <a:t>Compatible with all applications.</a:t>
            </a:r>
          </a:p>
          <a:p>
            <a:pPr algn="l" fontAlgn="base">
              <a:buFont typeface="Arial" panose="020B0604020202020204" pitchFamily="34" charset="0"/>
              <a:buChar char="•"/>
            </a:pPr>
            <a:r>
              <a:rPr lang="en-IN" b="0" i="0" dirty="0">
                <a:solidFill>
                  <a:srgbClr val="313537"/>
                </a:solidFill>
                <a:effectLst/>
                <a:latin typeface="var(--font-family-body)"/>
              </a:rPr>
              <a:t>Does not work in the background. </a:t>
            </a:r>
          </a:p>
          <a:p>
            <a:pPr algn="l" fontAlgn="base">
              <a:buFont typeface="Arial" panose="020B0604020202020204" pitchFamily="34" charset="0"/>
              <a:buChar char="•"/>
            </a:pPr>
            <a:r>
              <a:rPr lang="en-IN" b="0" i="0" dirty="0">
                <a:solidFill>
                  <a:srgbClr val="313537"/>
                </a:solidFill>
                <a:effectLst/>
                <a:latin typeface="var(--font-family-body)"/>
              </a:rPr>
              <a:t>The attended user cannot touch the mouse or keyboard during the automation.</a:t>
            </a:r>
          </a:p>
          <a:p>
            <a:pPr marL="0" indent="0">
              <a:buNone/>
            </a:pPr>
            <a:endParaRPr lang="en-US" dirty="0"/>
          </a:p>
        </p:txBody>
      </p:sp>
    </p:spTree>
    <p:extLst>
      <p:ext uri="{BB962C8B-B14F-4D97-AF65-F5344CB8AC3E}">
        <p14:creationId xmlns:p14="http://schemas.microsoft.com/office/powerpoint/2010/main" val="257616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2ACD-D6ED-DAAD-58DD-AA2759DFBC34}"/>
              </a:ext>
            </a:extLst>
          </p:cNvPr>
          <p:cNvSpPr>
            <a:spLocks noGrp="1"/>
          </p:cNvSpPr>
          <p:nvPr>
            <p:ph type="title"/>
          </p:nvPr>
        </p:nvSpPr>
        <p:spPr/>
        <p:txBody>
          <a:bodyPr/>
          <a:lstStyle/>
          <a:p>
            <a:r>
              <a:rPr lang="en-US" dirty="0" err="1"/>
              <a:t>SendWindowMessages</a:t>
            </a:r>
            <a:endParaRPr lang="en-US" dirty="0"/>
          </a:p>
        </p:txBody>
      </p:sp>
      <p:sp>
        <p:nvSpPr>
          <p:cNvPr id="3" name="Content Placeholder 2">
            <a:extLst>
              <a:ext uri="{FF2B5EF4-FFF2-40B4-BE49-F238E27FC236}">
                <a16:creationId xmlns:a16="http://schemas.microsoft.com/office/drawing/2014/main" id="{16CC514F-491C-8495-B49A-FBCE98E314DA}"/>
              </a:ext>
            </a:extLst>
          </p:cNvPr>
          <p:cNvSpPr>
            <a:spLocks noGrp="1"/>
          </p:cNvSpPr>
          <p:nvPr>
            <p:ph idx="1"/>
          </p:nvPr>
        </p:nvSpPr>
        <p:spPr/>
        <p:txBody>
          <a:bodyPr/>
          <a:lstStyle/>
          <a:p>
            <a:pPr algn="l" fontAlgn="base">
              <a:buFont typeface="Arial" panose="020B0604020202020204" pitchFamily="34" charset="0"/>
              <a:buChar char="•"/>
            </a:pPr>
            <a:r>
              <a:rPr lang="en-IN" b="0" i="0" dirty="0">
                <a:solidFill>
                  <a:srgbClr val="313537"/>
                </a:solidFill>
                <a:effectLst/>
                <a:latin typeface="var(--font-family-body)"/>
              </a:rPr>
              <a:t>Replays the window messages that the target application receives when the mouse/keyboard is used. </a:t>
            </a:r>
          </a:p>
          <a:p>
            <a:pPr algn="l" fontAlgn="base">
              <a:buFont typeface="Arial" panose="020B0604020202020204" pitchFamily="34" charset="0"/>
              <a:buChar char="•"/>
            </a:pPr>
            <a:r>
              <a:rPr lang="en-IN" b="0" i="0" dirty="0">
                <a:solidFill>
                  <a:srgbClr val="313537"/>
                </a:solidFill>
                <a:effectLst/>
                <a:latin typeface="var(--font-family-body)"/>
              </a:rPr>
              <a:t>Works in the background. </a:t>
            </a:r>
          </a:p>
          <a:p>
            <a:pPr algn="l" fontAlgn="base">
              <a:buFont typeface="Arial" panose="020B0604020202020204" pitchFamily="34" charset="0"/>
              <a:buChar char="•"/>
            </a:pPr>
            <a:r>
              <a:rPr lang="en-IN" b="0" i="0" dirty="0">
                <a:solidFill>
                  <a:srgbClr val="313537"/>
                </a:solidFill>
                <a:effectLst/>
                <a:latin typeface="var(--font-family-body)"/>
              </a:rPr>
              <a:t>Users can work on other activities during the execution of the automated processes.</a:t>
            </a:r>
          </a:p>
          <a:p>
            <a:endParaRPr lang="en-US" dirty="0"/>
          </a:p>
        </p:txBody>
      </p:sp>
    </p:spTree>
    <p:extLst>
      <p:ext uri="{BB962C8B-B14F-4D97-AF65-F5344CB8AC3E}">
        <p14:creationId xmlns:p14="http://schemas.microsoft.com/office/powerpoint/2010/main" val="2970434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0470-FE5D-6F64-513C-B2BBEC99B441}"/>
              </a:ext>
            </a:extLst>
          </p:cNvPr>
          <p:cNvSpPr>
            <a:spLocks noGrp="1"/>
          </p:cNvSpPr>
          <p:nvPr>
            <p:ph type="title"/>
          </p:nvPr>
        </p:nvSpPr>
        <p:spPr/>
        <p:txBody>
          <a:bodyPr/>
          <a:lstStyle/>
          <a:p>
            <a:r>
              <a:rPr lang="en-US" dirty="0"/>
              <a:t>Simulate</a:t>
            </a:r>
          </a:p>
        </p:txBody>
      </p:sp>
      <p:sp>
        <p:nvSpPr>
          <p:cNvPr id="3" name="Content Placeholder 2">
            <a:extLst>
              <a:ext uri="{FF2B5EF4-FFF2-40B4-BE49-F238E27FC236}">
                <a16:creationId xmlns:a16="http://schemas.microsoft.com/office/drawing/2014/main" id="{A556887F-D28B-33ED-8377-ECC7B3782A47}"/>
              </a:ext>
            </a:extLst>
          </p:cNvPr>
          <p:cNvSpPr>
            <a:spLocks noGrp="1"/>
          </p:cNvSpPr>
          <p:nvPr>
            <p:ph idx="1"/>
          </p:nvPr>
        </p:nvSpPr>
        <p:spPr/>
        <p:txBody>
          <a:bodyPr/>
          <a:lstStyle/>
          <a:p>
            <a:pPr algn="l" fontAlgn="base">
              <a:buFont typeface="Arial" panose="020B0604020202020204" pitchFamily="34" charset="0"/>
              <a:buChar char="•"/>
            </a:pPr>
            <a:r>
              <a:rPr lang="en-IN" b="0" i="0" dirty="0">
                <a:solidFill>
                  <a:srgbClr val="313537"/>
                </a:solidFill>
                <a:effectLst/>
                <a:latin typeface="var(--font-family-body)"/>
              </a:rPr>
              <a:t>Uses the technology of the target application (the API level) to send instructions.</a:t>
            </a:r>
          </a:p>
          <a:p>
            <a:pPr algn="l" fontAlgn="base">
              <a:buFont typeface="Arial" panose="020B0604020202020204" pitchFamily="34" charset="0"/>
              <a:buChar char="•"/>
            </a:pPr>
            <a:r>
              <a:rPr lang="en-IN" b="0" i="0" dirty="0">
                <a:solidFill>
                  <a:srgbClr val="313537"/>
                </a:solidFill>
                <a:effectLst/>
                <a:latin typeface="var(--font-family-body)"/>
              </a:rPr>
              <a:t>It is the fastest targeting method.</a:t>
            </a:r>
          </a:p>
          <a:p>
            <a:pPr algn="l" fontAlgn="base">
              <a:buFont typeface="Arial" panose="020B0604020202020204" pitchFamily="34" charset="0"/>
              <a:buChar char="•"/>
            </a:pPr>
            <a:r>
              <a:rPr lang="en-IN" b="0" i="0" dirty="0">
                <a:solidFill>
                  <a:srgbClr val="313537"/>
                </a:solidFill>
                <a:effectLst/>
                <a:latin typeface="var(--font-family-body)"/>
              </a:rPr>
              <a:t>Works in the background. </a:t>
            </a:r>
          </a:p>
          <a:p>
            <a:pPr algn="l" fontAlgn="base">
              <a:buFont typeface="Arial" panose="020B0604020202020204" pitchFamily="34" charset="0"/>
              <a:buChar char="•"/>
            </a:pPr>
            <a:r>
              <a:rPr lang="en-IN" b="0" i="0" dirty="0">
                <a:solidFill>
                  <a:srgbClr val="313537"/>
                </a:solidFill>
                <a:effectLst/>
                <a:latin typeface="var(--font-family-body)"/>
              </a:rPr>
              <a:t>Users can work on other activities during the execution of the automated processes.</a:t>
            </a:r>
          </a:p>
          <a:p>
            <a:endParaRPr lang="en-US" dirty="0"/>
          </a:p>
        </p:txBody>
      </p:sp>
    </p:spTree>
    <p:extLst>
      <p:ext uri="{BB962C8B-B14F-4D97-AF65-F5344CB8AC3E}">
        <p14:creationId xmlns:p14="http://schemas.microsoft.com/office/powerpoint/2010/main" val="88582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What we will do today</a:t>
            </a:r>
            <a:endParaRPr dirty="0"/>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User Interface Automation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D4FC-1515-E234-8492-0AE0FE4CD0C7}"/>
              </a:ext>
            </a:extLst>
          </p:cNvPr>
          <p:cNvSpPr>
            <a:spLocks noGrp="1"/>
          </p:cNvSpPr>
          <p:nvPr>
            <p:ph type="title"/>
          </p:nvPr>
        </p:nvSpPr>
        <p:spPr/>
        <p:txBody>
          <a:bodyPr/>
          <a:lstStyle/>
          <a:p>
            <a:r>
              <a:rPr lang="en-US" dirty="0" err="1"/>
              <a:t>ChromiumAPI</a:t>
            </a:r>
            <a:endParaRPr lang="en-US" dirty="0"/>
          </a:p>
        </p:txBody>
      </p:sp>
      <p:sp>
        <p:nvSpPr>
          <p:cNvPr id="3" name="Content Placeholder 2">
            <a:extLst>
              <a:ext uri="{FF2B5EF4-FFF2-40B4-BE49-F238E27FC236}">
                <a16:creationId xmlns:a16="http://schemas.microsoft.com/office/drawing/2014/main" id="{D9420FFF-87C6-15C0-6A0E-0604A4D55FF7}"/>
              </a:ext>
            </a:extLst>
          </p:cNvPr>
          <p:cNvSpPr>
            <a:spLocks noGrp="1"/>
          </p:cNvSpPr>
          <p:nvPr>
            <p:ph idx="1"/>
          </p:nvPr>
        </p:nvSpPr>
        <p:spPr/>
        <p:txBody>
          <a:bodyPr/>
          <a:lstStyle/>
          <a:p>
            <a:pPr algn="l" fontAlgn="base">
              <a:buFont typeface="Arial" panose="020B0604020202020204" pitchFamily="34" charset="0"/>
              <a:buChar char="•"/>
            </a:pPr>
            <a:r>
              <a:rPr lang="en-IN" b="0" i="0" dirty="0">
                <a:solidFill>
                  <a:srgbClr val="313537"/>
                </a:solidFill>
                <a:effectLst/>
                <a:latin typeface="var(--font-family-body)"/>
              </a:rPr>
              <a:t>It is a browser automation input method based on the </a:t>
            </a:r>
            <a:r>
              <a:rPr lang="en-IN" b="0" i="0" dirty="0" err="1">
                <a:solidFill>
                  <a:srgbClr val="313537"/>
                </a:solidFill>
                <a:effectLst/>
                <a:latin typeface="var(--font-family-body)"/>
              </a:rPr>
              <a:t>Devtools</a:t>
            </a:r>
            <a:r>
              <a:rPr lang="en-IN" b="0" i="0" dirty="0">
                <a:solidFill>
                  <a:srgbClr val="313537"/>
                </a:solidFill>
                <a:effectLst/>
                <a:latin typeface="var(--font-family-body)"/>
              </a:rPr>
              <a:t> protocol.</a:t>
            </a:r>
          </a:p>
          <a:p>
            <a:pPr algn="l" fontAlgn="base">
              <a:buFont typeface="Arial" panose="020B0604020202020204" pitchFamily="34" charset="0"/>
              <a:buChar char="•"/>
            </a:pPr>
            <a:r>
              <a:rPr lang="en-IN" b="0" i="0" dirty="0">
                <a:solidFill>
                  <a:srgbClr val="313537"/>
                </a:solidFill>
                <a:effectLst/>
                <a:latin typeface="var(--font-family-body)"/>
              </a:rPr>
              <a:t>It allows direct communication with the browser, in turn fewer communication channels, and thus improved automation reliability.</a:t>
            </a:r>
          </a:p>
          <a:p>
            <a:pPr algn="l" fontAlgn="base">
              <a:buFont typeface="Arial" panose="020B0604020202020204" pitchFamily="34" charset="0"/>
              <a:buChar char="•"/>
            </a:pPr>
            <a:r>
              <a:rPr lang="en-IN" b="0" i="0" dirty="0">
                <a:solidFill>
                  <a:srgbClr val="313537"/>
                </a:solidFill>
                <a:effectLst/>
                <a:latin typeface="var(--font-family-body)"/>
              </a:rPr>
              <a:t>Works in the background.</a:t>
            </a:r>
          </a:p>
          <a:p>
            <a:pPr algn="l" fontAlgn="base">
              <a:buFont typeface="Arial" panose="020B0604020202020204" pitchFamily="34" charset="0"/>
              <a:buChar char="•"/>
            </a:pPr>
            <a:r>
              <a:rPr lang="en-IN" b="0" i="0" dirty="0">
                <a:solidFill>
                  <a:srgbClr val="313537"/>
                </a:solidFill>
                <a:effectLst/>
                <a:latin typeface="var(--font-family-body)"/>
              </a:rPr>
              <a:t>Users can work on other activities during the execution of the automated processes.</a:t>
            </a:r>
          </a:p>
          <a:p>
            <a:endParaRPr lang="en-US" dirty="0"/>
          </a:p>
        </p:txBody>
      </p:sp>
    </p:spTree>
    <p:extLst>
      <p:ext uri="{BB962C8B-B14F-4D97-AF65-F5344CB8AC3E}">
        <p14:creationId xmlns:p14="http://schemas.microsoft.com/office/powerpoint/2010/main" val="608275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2CC3-B495-30B9-0559-4529ADCA60B4}"/>
              </a:ext>
            </a:extLst>
          </p:cNvPr>
          <p:cNvSpPr>
            <a:spLocks noGrp="1"/>
          </p:cNvSpPr>
          <p:nvPr>
            <p:ph type="title"/>
          </p:nvPr>
        </p:nvSpPr>
        <p:spPr/>
        <p:txBody>
          <a:bodyPr>
            <a:normAutofit/>
          </a:bodyPr>
          <a:lstStyle/>
          <a:p>
            <a:r>
              <a:rPr lang="en-US" dirty="0"/>
              <a:t>Output methods</a:t>
            </a:r>
          </a:p>
        </p:txBody>
      </p:sp>
      <p:sp>
        <p:nvSpPr>
          <p:cNvPr id="3" name="Content Placeholder 2">
            <a:extLst>
              <a:ext uri="{FF2B5EF4-FFF2-40B4-BE49-F238E27FC236}">
                <a16:creationId xmlns:a16="http://schemas.microsoft.com/office/drawing/2014/main" id="{6CCE4A85-ABB7-E5B4-134A-2B8417CE8C1A}"/>
              </a:ext>
            </a:extLst>
          </p:cNvPr>
          <p:cNvSpPr>
            <a:spLocks noGrp="1"/>
          </p:cNvSpPr>
          <p:nvPr>
            <p:ph idx="1"/>
          </p:nvPr>
        </p:nvSpPr>
        <p:spPr/>
        <p:txBody>
          <a:bodyPr/>
          <a:lstStyle/>
          <a:p>
            <a:r>
              <a:rPr lang="en-US" dirty="0"/>
              <a:t>Full Text</a:t>
            </a:r>
          </a:p>
          <a:p>
            <a:r>
              <a:rPr lang="en-US" dirty="0"/>
              <a:t>Native</a:t>
            </a:r>
          </a:p>
          <a:p>
            <a:r>
              <a:rPr lang="en-US" dirty="0"/>
              <a:t>OCR</a:t>
            </a:r>
          </a:p>
        </p:txBody>
      </p:sp>
    </p:spTree>
    <p:extLst>
      <p:ext uri="{BB962C8B-B14F-4D97-AF65-F5344CB8AC3E}">
        <p14:creationId xmlns:p14="http://schemas.microsoft.com/office/powerpoint/2010/main" val="162734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5530-4F99-9A29-F672-4645D64AF1CE}"/>
              </a:ext>
            </a:extLst>
          </p:cNvPr>
          <p:cNvSpPr>
            <a:spLocks noGrp="1"/>
          </p:cNvSpPr>
          <p:nvPr>
            <p:ph type="title"/>
          </p:nvPr>
        </p:nvSpPr>
        <p:spPr/>
        <p:txBody>
          <a:bodyPr/>
          <a:lstStyle/>
          <a:p>
            <a:r>
              <a:rPr lang="en-US" dirty="0"/>
              <a:t>Full Text</a:t>
            </a:r>
          </a:p>
        </p:txBody>
      </p:sp>
      <p:sp>
        <p:nvSpPr>
          <p:cNvPr id="3" name="Content Placeholder 2">
            <a:extLst>
              <a:ext uri="{FF2B5EF4-FFF2-40B4-BE49-F238E27FC236}">
                <a16:creationId xmlns:a16="http://schemas.microsoft.com/office/drawing/2014/main" id="{F6C9A67A-A10F-9D26-FC2F-0AD0465AA0CF}"/>
              </a:ext>
            </a:extLst>
          </p:cNvPr>
          <p:cNvSpPr>
            <a:spLocks noGrp="1"/>
          </p:cNvSpPr>
          <p:nvPr>
            <p:ph idx="1"/>
          </p:nvPr>
        </p:nvSpPr>
        <p:spPr/>
        <p:txBody>
          <a:bodyPr/>
          <a:lstStyle/>
          <a:p>
            <a:r>
              <a:rPr lang="en-IN" b="0" i="0" dirty="0">
                <a:solidFill>
                  <a:srgbClr val="313537"/>
                </a:solidFill>
                <a:effectLst/>
                <a:latin typeface="Inter"/>
              </a:rPr>
              <a:t>The </a:t>
            </a:r>
            <a:r>
              <a:rPr lang="en-IN" b="0" i="0" dirty="0" err="1">
                <a:solidFill>
                  <a:srgbClr val="313537"/>
                </a:solidFill>
                <a:effectLst/>
                <a:latin typeface="Inter"/>
              </a:rPr>
              <a:t>FullText</a:t>
            </a:r>
            <a:r>
              <a:rPr lang="en-IN" b="0" i="0" dirty="0">
                <a:solidFill>
                  <a:srgbClr val="313537"/>
                </a:solidFill>
                <a:effectLst/>
                <a:latin typeface="Inter"/>
              </a:rPr>
              <a:t> method is the default method and good enough in most cases. </a:t>
            </a:r>
          </a:p>
          <a:p>
            <a:r>
              <a:rPr lang="en-IN" b="0" i="0" dirty="0">
                <a:solidFill>
                  <a:srgbClr val="313537"/>
                </a:solidFill>
                <a:effectLst/>
                <a:latin typeface="Inter"/>
              </a:rPr>
              <a:t>It is the fastest, it can extract hidden text, it has 100% accuracy, and can work in the background. </a:t>
            </a:r>
          </a:p>
        </p:txBody>
      </p:sp>
    </p:spTree>
    <p:extLst>
      <p:ext uri="{BB962C8B-B14F-4D97-AF65-F5344CB8AC3E}">
        <p14:creationId xmlns:p14="http://schemas.microsoft.com/office/powerpoint/2010/main" val="83970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C18B-E488-2E5F-D92F-F6D0B25E70AB}"/>
              </a:ext>
            </a:extLst>
          </p:cNvPr>
          <p:cNvSpPr>
            <a:spLocks noGrp="1"/>
          </p:cNvSpPr>
          <p:nvPr>
            <p:ph type="title"/>
          </p:nvPr>
        </p:nvSpPr>
        <p:spPr/>
        <p:txBody>
          <a:bodyPr/>
          <a:lstStyle/>
          <a:p>
            <a:r>
              <a:rPr lang="en-US" dirty="0"/>
              <a:t>Native</a:t>
            </a:r>
          </a:p>
        </p:txBody>
      </p:sp>
      <p:sp>
        <p:nvSpPr>
          <p:cNvPr id="3" name="Content Placeholder 2">
            <a:extLst>
              <a:ext uri="{FF2B5EF4-FFF2-40B4-BE49-F238E27FC236}">
                <a16:creationId xmlns:a16="http://schemas.microsoft.com/office/drawing/2014/main" id="{4C5A2ADC-8E54-5A07-4210-F68821EA6FC7}"/>
              </a:ext>
            </a:extLst>
          </p:cNvPr>
          <p:cNvSpPr>
            <a:spLocks noGrp="1"/>
          </p:cNvSpPr>
          <p:nvPr>
            <p:ph idx="1"/>
          </p:nvPr>
        </p:nvSpPr>
        <p:spPr/>
        <p:txBody>
          <a:bodyPr/>
          <a:lstStyle/>
          <a:p>
            <a:r>
              <a:rPr lang="en-US" dirty="0"/>
              <a:t>The Native method is compatible with applications that use Graphics Design Interface (GDI), </a:t>
            </a:r>
          </a:p>
          <a:p>
            <a:r>
              <a:rPr lang="en-US" dirty="0"/>
              <a:t>The Microsoft API used for representing graphical objects.</a:t>
            </a:r>
          </a:p>
          <a:p>
            <a:r>
              <a:rPr lang="en-US" dirty="0"/>
              <a:t>It doesn’t extract hidden text and it cannot work in the background; and just like </a:t>
            </a:r>
            <a:r>
              <a:rPr lang="en-US" dirty="0" err="1"/>
              <a:t>FullText</a:t>
            </a:r>
            <a:r>
              <a:rPr lang="en-US" dirty="0"/>
              <a:t>, it doesn’t support virtual environments.</a:t>
            </a:r>
          </a:p>
        </p:txBody>
      </p:sp>
    </p:spTree>
    <p:extLst>
      <p:ext uri="{BB962C8B-B14F-4D97-AF65-F5344CB8AC3E}">
        <p14:creationId xmlns:p14="http://schemas.microsoft.com/office/powerpoint/2010/main" val="2193162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EAE-F3BC-2D27-DBDE-B66284BC9B39}"/>
              </a:ext>
            </a:extLst>
          </p:cNvPr>
          <p:cNvSpPr>
            <a:spLocks noGrp="1"/>
          </p:cNvSpPr>
          <p:nvPr>
            <p:ph type="title"/>
          </p:nvPr>
        </p:nvSpPr>
        <p:spPr/>
        <p:txBody>
          <a:bodyPr/>
          <a:lstStyle/>
          <a:p>
            <a:r>
              <a:rPr lang="en-US" dirty="0"/>
              <a:t>OCR</a:t>
            </a:r>
          </a:p>
        </p:txBody>
      </p:sp>
      <p:sp>
        <p:nvSpPr>
          <p:cNvPr id="3" name="Content Placeholder 2">
            <a:extLst>
              <a:ext uri="{FF2B5EF4-FFF2-40B4-BE49-F238E27FC236}">
                <a16:creationId xmlns:a16="http://schemas.microsoft.com/office/drawing/2014/main" id="{495E604C-E65B-0034-F609-1E32A0850619}"/>
              </a:ext>
            </a:extLst>
          </p:cNvPr>
          <p:cNvSpPr>
            <a:spLocks noGrp="1"/>
          </p:cNvSpPr>
          <p:nvPr>
            <p:ph idx="1"/>
          </p:nvPr>
        </p:nvSpPr>
        <p:spPr/>
        <p:txBody>
          <a:bodyPr/>
          <a:lstStyle/>
          <a:p>
            <a:r>
              <a:rPr lang="en-US" dirty="0"/>
              <a:t>OCR (or Optical Character Recognition) is the only output method that works with virtual environments and with “reading” text from images. </a:t>
            </a:r>
          </a:p>
          <a:p>
            <a:r>
              <a:rPr lang="en-US" dirty="0"/>
              <a:t>Its technology relies on recognizing each character and its position.</a:t>
            </a:r>
          </a:p>
          <a:p>
            <a:r>
              <a:rPr lang="en-US" dirty="0"/>
              <a:t>On the other hand, it cannot work in the background, it cannot extract hidden text, and its speed is by far the lowest.</a:t>
            </a:r>
          </a:p>
        </p:txBody>
      </p:sp>
    </p:spTree>
    <p:extLst>
      <p:ext uri="{BB962C8B-B14F-4D97-AF65-F5344CB8AC3E}">
        <p14:creationId xmlns:p14="http://schemas.microsoft.com/office/powerpoint/2010/main" val="4247384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77B9-3731-5691-6CC7-7CCFE02224BE}"/>
              </a:ext>
            </a:extLst>
          </p:cNvPr>
          <p:cNvSpPr>
            <a:spLocks noGrp="1"/>
          </p:cNvSpPr>
          <p:nvPr>
            <p:ph type="title"/>
          </p:nvPr>
        </p:nvSpPr>
        <p:spPr/>
        <p:txBody>
          <a:bodyPr>
            <a:normAutofit/>
          </a:bodyPr>
          <a:lstStyle/>
          <a:p>
            <a:r>
              <a:rPr lang="en-US" dirty="0"/>
              <a:t>Recorders and Scraping Wizards </a:t>
            </a:r>
          </a:p>
        </p:txBody>
      </p:sp>
      <p:sp>
        <p:nvSpPr>
          <p:cNvPr id="3" name="Content Placeholder 2">
            <a:extLst>
              <a:ext uri="{FF2B5EF4-FFF2-40B4-BE49-F238E27FC236}">
                <a16:creationId xmlns:a16="http://schemas.microsoft.com/office/drawing/2014/main" id="{507D0B68-0324-0E29-8430-FFAF443A978F}"/>
              </a:ext>
            </a:extLst>
          </p:cNvPr>
          <p:cNvSpPr>
            <a:spLocks noGrp="1"/>
          </p:cNvSpPr>
          <p:nvPr>
            <p:ph idx="1"/>
          </p:nvPr>
        </p:nvSpPr>
        <p:spPr/>
        <p:txBody>
          <a:bodyPr/>
          <a:lstStyle/>
          <a:p>
            <a:r>
              <a:rPr lang="en-US" dirty="0"/>
              <a:t>Recording is an important part of UiPath Studio, that can help you save a lot of time when automating your business processes. </a:t>
            </a:r>
          </a:p>
          <a:p>
            <a:r>
              <a:rPr lang="en-US" dirty="0"/>
              <a:t>This functionality enables you to easily capture a user’s actions on the screen and translate them into sequences. </a:t>
            </a:r>
          </a:p>
          <a:p>
            <a:r>
              <a:rPr lang="en-US" dirty="0"/>
              <a:t>These projects can be modified and parameterized so that you can easily replay and reuse them in as many other processes as you need.</a:t>
            </a:r>
          </a:p>
          <a:p>
            <a:r>
              <a:rPr lang="en-US" dirty="0"/>
              <a:t>Scraping Wizards helps to extract structured data from your browser, application or document to a database, .csv file or even Excel spreadsheet.</a:t>
            </a:r>
          </a:p>
        </p:txBody>
      </p:sp>
    </p:spTree>
    <p:extLst>
      <p:ext uri="{BB962C8B-B14F-4D97-AF65-F5344CB8AC3E}">
        <p14:creationId xmlns:p14="http://schemas.microsoft.com/office/powerpoint/2010/main" val="614312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6475-6069-94F8-A237-60F726F0FE28}"/>
              </a:ext>
            </a:extLst>
          </p:cNvPr>
          <p:cNvSpPr>
            <a:spLocks noGrp="1"/>
          </p:cNvSpPr>
          <p:nvPr>
            <p:ph type="title"/>
          </p:nvPr>
        </p:nvSpPr>
        <p:spPr/>
        <p:txBody>
          <a:bodyPr>
            <a:normAutofit/>
          </a:bodyPr>
          <a:lstStyle/>
          <a:p>
            <a:r>
              <a:rPr lang="en-US" dirty="0"/>
              <a:t>The object repository</a:t>
            </a:r>
          </a:p>
        </p:txBody>
      </p:sp>
      <p:sp>
        <p:nvSpPr>
          <p:cNvPr id="3" name="Content Placeholder 2">
            <a:extLst>
              <a:ext uri="{FF2B5EF4-FFF2-40B4-BE49-F238E27FC236}">
                <a16:creationId xmlns:a16="http://schemas.microsoft.com/office/drawing/2014/main" id="{1B405D5F-D0DA-9A46-4666-3DDB66B827F3}"/>
              </a:ext>
            </a:extLst>
          </p:cNvPr>
          <p:cNvSpPr>
            <a:spLocks noGrp="1"/>
          </p:cNvSpPr>
          <p:nvPr>
            <p:ph idx="1"/>
          </p:nvPr>
        </p:nvSpPr>
        <p:spPr/>
        <p:txBody>
          <a:bodyPr/>
          <a:lstStyle/>
          <a:p>
            <a:r>
              <a:rPr lang="en-US" dirty="0"/>
              <a:t>The object repository ensures the management, reusability, and reliability of UI elements by capturing them as objects in a repository, sharable across projects. </a:t>
            </a:r>
          </a:p>
          <a:p>
            <a:r>
              <a:rPr lang="en-US" dirty="0"/>
              <a:t>It allows for creating and reusing UI taxonomies inside and across automation projects. </a:t>
            </a:r>
          </a:p>
          <a:p>
            <a:r>
              <a:rPr lang="en-US" dirty="0"/>
              <a:t>This is a more advanced feature we will learn more about later. (Maybe, if we have time !!)</a:t>
            </a:r>
          </a:p>
        </p:txBody>
      </p:sp>
    </p:spTree>
    <p:extLst>
      <p:ext uri="{BB962C8B-B14F-4D97-AF65-F5344CB8AC3E}">
        <p14:creationId xmlns:p14="http://schemas.microsoft.com/office/powerpoint/2010/main" val="1785568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5060-7479-065A-F26E-495BF95F31CB}"/>
              </a:ext>
            </a:extLst>
          </p:cNvPr>
          <p:cNvSpPr>
            <a:spLocks noGrp="1"/>
          </p:cNvSpPr>
          <p:nvPr>
            <p:ph type="title"/>
          </p:nvPr>
        </p:nvSpPr>
        <p:spPr/>
        <p:txBody>
          <a:bodyPr>
            <a:normAutofit/>
          </a:bodyPr>
          <a:lstStyle/>
          <a:p>
            <a:r>
              <a:rPr lang="en-US" dirty="0"/>
              <a:t>AI Computer Vision</a:t>
            </a:r>
          </a:p>
        </p:txBody>
      </p:sp>
      <p:sp>
        <p:nvSpPr>
          <p:cNvPr id="3" name="Content Placeholder 2">
            <a:extLst>
              <a:ext uri="{FF2B5EF4-FFF2-40B4-BE49-F238E27FC236}">
                <a16:creationId xmlns:a16="http://schemas.microsoft.com/office/drawing/2014/main" id="{AA5F2195-72A2-6114-1DF4-C707CF966B35}"/>
              </a:ext>
            </a:extLst>
          </p:cNvPr>
          <p:cNvSpPr>
            <a:spLocks noGrp="1"/>
          </p:cNvSpPr>
          <p:nvPr>
            <p:ph idx="1"/>
          </p:nvPr>
        </p:nvSpPr>
        <p:spPr/>
        <p:txBody>
          <a:bodyPr>
            <a:normAutofit/>
          </a:bodyPr>
          <a:lstStyle/>
          <a:p>
            <a:r>
              <a:rPr lang="en-US" dirty="0"/>
              <a:t>The AI Computer Vision activity package contains refactored fundamental UI Automation activities such as Click, Type Into, or Get Text. </a:t>
            </a:r>
          </a:p>
          <a:p>
            <a:r>
              <a:rPr lang="en-US" dirty="0"/>
              <a:t>The main difference between the CV activities and their counterparts is their usage of the Computer Vision neural network developed in-house by our Machine Learning team. </a:t>
            </a:r>
          </a:p>
          <a:p>
            <a:r>
              <a:rPr lang="en-US" dirty="0"/>
              <a:t>The neural network is able to identify UI elements such as buttons, text input fields, or check boxes without the use of selectors.</a:t>
            </a:r>
          </a:p>
          <a:p>
            <a:r>
              <a:rPr lang="en-US" dirty="0"/>
              <a:t>This is an advanced feature we will learn more about later. (Maybe !!)</a:t>
            </a:r>
            <a:br>
              <a:rPr lang="en-US" dirty="0"/>
            </a:br>
            <a:endParaRPr lang="en-US" dirty="0"/>
          </a:p>
          <a:p>
            <a:endParaRPr lang="en-US" dirty="0"/>
          </a:p>
        </p:txBody>
      </p:sp>
    </p:spTree>
    <p:extLst>
      <p:ext uri="{BB962C8B-B14F-4D97-AF65-F5344CB8AC3E}">
        <p14:creationId xmlns:p14="http://schemas.microsoft.com/office/powerpoint/2010/main" val="167582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3AF2-3A4E-0C5E-F36A-4A0F6EEBEB27}"/>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F91712B2-F1F5-9023-668C-63342F93C0F3}"/>
              </a:ext>
            </a:extLst>
          </p:cNvPr>
          <p:cNvSpPr>
            <a:spLocks noGrp="1"/>
          </p:cNvSpPr>
          <p:nvPr>
            <p:ph idx="1"/>
          </p:nvPr>
        </p:nvSpPr>
        <p:spPr/>
        <p:txBody>
          <a:bodyPr>
            <a:normAutofit/>
          </a:bodyPr>
          <a:lstStyle/>
          <a:p>
            <a:r>
              <a:rPr lang="en-US" dirty="0"/>
              <a:t>The key concepts of UI Automation in UiPath are: </a:t>
            </a:r>
          </a:p>
          <a:p>
            <a:pPr lvl="1"/>
            <a:r>
              <a:rPr lang="en-US" dirty="0"/>
              <a:t>UI Automation Activities</a:t>
            </a:r>
          </a:p>
          <a:p>
            <a:pPr lvl="1"/>
            <a:r>
              <a:rPr lang="en-US" dirty="0"/>
              <a:t>Activity Properties </a:t>
            </a:r>
          </a:p>
          <a:p>
            <a:pPr lvl="1"/>
            <a:r>
              <a:rPr lang="en-US" dirty="0"/>
              <a:t>Targeting Methods</a:t>
            </a:r>
          </a:p>
          <a:p>
            <a:pPr lvl="1"/>
            <a:r>
              <a:rPr lang="en-US" dirty="0"/>
              <a:t>Input and Output Methods</a:t>
            </a:r>
          </a:p>
          <a:p>
            <a:pPr lvl="1"/>
            <a:r>
              <a:rPr lang="en-US" dirty="0"/>
              <a:t>Recorders</a:t>
            </a:r>
          </a:p>
          <a:p>
            <a:pPr lvl="1"/>
            <a:r>
              <a:rPr lang="en-US" dirty="0"/>
              <a:t>The Object Repository</a:t>
            </a:r>
          </a:p>
          <a:p>
            <a:pPr lvl="1"/>
            <a:r>
              <a:rPr lang="en-US" dirty="0"/>
              <a:t>Computer vision</a:t>
            </a:r>
          </a:p>
          <a:p>
            <a:pPr marL="457200" lvl="1" indent="0">
              <a:buNone/>
            </a:pPr>
            <a:endParaRPr lang="en-US" dirty="0"/>
          </a:p>
        </p:txBody>
      </p:sp>
    </p:spTree>
    <p:extLst>
      <p:ext uri="{BB962C8B-B14F-4D97-AF65-F5344CB8AC3E}">
        <p14:creationId xmlns:p14="http://schemas.microsoft.com/office/powerpoint/2010/main" val="2691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A093A-E60F-AE81-B587-E81514D4A43A}"/>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519F856-5B15-2FD6-B8BE-F2FB8AC0B66C}"/>
              </a:ext>
            </a:extLst>
          </p:cNvPr>
          <p:cNvSpPr>
            <a:spLocks noGrp="1"/>
          </p:cNvSpPr>
          <p:nvPr>
            <p:ph idx="1"/>
          </p:nvPr>
        </p:nvSpPr>
        <p:spPr/>
        <p:txBody>
          <a:bodyPr>
            <a:normAutofit fontScale="70000" lnSpcReduction="20000"/>
          </a:bodyPr>
          <a:lstStyle/>
          <a:p>
            <a:pPr marL="0" indent="0">
              <a:buNone/>
            </a:pPr>
            <a:r>
              <a:rPr lang="en-US" b="1" dirty="0"/>
              <a:t>UI Automation Activities</a:t>
            </a:r>
            <a:r>
              <a:rPr lang="en-US" dirty="0"/>
              <a:t> - Activities can be containers, input activities, output activities or synchronization activities.  </a:t>
            </a:r>
          </a:p>
          <a:p>
            <a:pPr marL="0" indent="0">
              <a:buNone/>
            </a:pPr>
            <a:r>
              <a:rPr lang="en-US" b="1" dirty="0"/>
              <a:t>Activity Properties</a:t>
            </a:r>
            <a:r>
              <a:rPr lang="en-US" dirty="0"/>
              <a:t> - Properties determine how the Robot performs an action. They can be found in the Properties panel.</a:t>
            </a:r>
          </a:p>
          <a:p>
            <a:pPr marL="0" indent="0">
              <a:buNone/>
            </a:pPr>
            <a:r>
              <a:rPr lang="en-US" b="1" dirty="0"/>
              <a:t>Targeting Methods</a:t>
            </a:r>
            <a:r>
              <a:rPr lang="en-US" dirty="0"/>
              <a:t> - They provide several ways to identify the UI element the Robot will be interacting with.</a:t>
            </a:r>
          </a:p>
          <a:p>
            <a:pPr marL="0" indent="0">
              <a:buNone/>
            </a:pPr>
            <a:r>
              <a:rPr lang="en-US" b="1" dirty="0"/>
              <a:t>Input and Output Methods </a:t>
            </a:r>
            <a:r>
              <a:rPr lang="en-US" dirty="0"/>
              <a:t>- Define the type of technology used in interacting with UI elements. Output methods are used to extract data (in general, as text) from a UI element. The technology used by Input methods is different than the one used in </a:t>
            </a:r>
            <a:r>
              <a:rPr lang="en-US" dirty="0" err="1"/>
              <a:t>Ouput</a:t>
            </a:r>
            <a:r>
              <a:rPr lang="en-US" dirty="0"/>
              <a:t> methods.</a:t>
            </a:r>
          </a:p>
          <a:p>
            <a:pPr marL="0" indent="0">
              <a:buNone/>
            </a:pPr>
            <a:r>
              <a:rPr lang="en-US" b="1" dirty="0"/>
              <a:t>Recorders and Wizards </a:t>
            </a:r>
            <a:r>
              <a:rPr lang="en-US" dirty="0"/>
              <a:t>-  This functionality enables you to easily capture a user’s actions on the screen and translates them into sequences.</a:t>
            </a:r>
          </a:p>
          <a:p>
            <a:pPr marL="0" indent="0">
              <a:buNone/>
            </a:pPr>
            <a:r>
              <a:rPr lang="en-US" b="1" dirty="0"/>
              <a:t>The Object Repository </a:t>
            </a:r>
            <a:r>
              <a:rPr lang="en-US" dirty="0"/>
              <a:t>- The Object Repository ensures the management, reusability, and reliability of UI elements by capturing them as objects in a repository, sharable across projects.</a:t>
            </a:r>
          </a:p>
          <a:p>
            <a:pPr marL="0" indent="0">
              <a:buNone/>
            </a:pPr>
            <a:r>
              <a:rPr lang="en-US" b="1" dirty="0"/>
              <a:t>AI Computer Vision </a:t>
            </a:r>
            <a:r>
              <a:rPr lang="en-US" dirty="0"/>
              <a:t>- Is able to identify UI elements such as buttons, text input fields, or check boxes without the use of selectors.</a:t>
            </a:r>
          </a:p>
        </p:txBody>
      </p:sp>
    </p:spTree>
    <p:extLst>
      <p:ext uri="{BB962C8B-B14F-4D97-AF65-F5344CB8AC3E}">
        <p14:creationId xmlns:p14="http://schemas.microsoft.com/office/powerpoint/2010/main" val="185705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A4224-285F-1720-3F45-6BE56F7F0746}"/>
              </a:ext>
            </a:extLst>
          </p:cNvPr>
          <p:cNvSpPr>
            <a:spLocks noGrp="1"/>
          </p:cNvSpPr>
          <p:nvPr>
            <p:ph type="title"/>
          </p:nvPr>
        </p:nvSpPr>
        <p:spPr/>
        <p:txBody>
          <a:bodyPr/>
          <a:lstStyle/>
          <a:p>
            <a:r>
              <a:rPr lang="en-US" dirty="0"/>
              <a:t>User Interface Automation</a:t>
            </a:r>
          </a:p>
        </p:txBody>
      </p:sp>
      <p:sp>
        <p:nvSpPr>
          <p:cNvPr id="3" name="Content Placeholder 2">
            <a:extLst>
              <a:ext uri="{FF2B5EF4-FFF2-40B4-BE49-F238E27FC236}">
                <a16:creationId xmlns:a16="http://schemas.microsoft.com/office/drawing/2014/main" id="{F04939D0-5446-E702-6620-4533A745755E}"/>
              </a:ext>
            </a:extLst>
          </p:cNvPr>
          <p:cNvSpPr>
            <a:spLocks noGrp="1"/>
          </p:cNvSpPr>
          <p:nvPr>
            <p:ph idx="1"/>
          </p:nvPr>
        </p:nvSpPr>
        <p:spPr/>
        <p:txBody>
          <a:bodyPr/>
          <a:lstStyle/>
          <a:p>
            <a:r>
              <a:rPr lang="en-US" dirty="0"/>
              <a:t>Automating User interfaces (UIs) is one of the most important features that differentiate RPA from other automation technologies. </a:t>
            </a:r>
          </a:p>
          <a:p>
            <a:r>
              <a:rPr lang="en-US" dirty="0"/>
              <a:t>This will be an introduction to the key UI Automation concepts and some practice exercises with both the modern and classic design experiences.</a:t>
            </a:r>
          </a:p>
          <a:p>
            <a:r>
              <a:rPr lang="en-US" dirty="0"/>
              <a:t>We will divide this in three modules:</a:t>
            </a:r>
          </a:p>
        </p:txBody>
      </p:sp>
    </p:spTree>
    <p:extLst>
      <p:ext uri="{BB962C8B-B14F-4D97-AF65-F5344CB8AC3E}">
        <p14:creationId xmlns:p14="http://schemas.microsoft.com/office/powerpoint/2010/main" val="1120255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2965-ECF0-9DC4-698D-47B9B6FB65DE}"/>
              </a:ext>
            </a:extLst>
          </p:cNvPr>
          <p:cNvSpPr>
            <a:spLocks noGrp="1"/>
          </p:cNvSpPr>
          <p:nvPr>
            <p:ph type="title"/>
          </p:nvPr>
        </p:nvSpPr>
        <p:spPr/>
        <p:txBody>
          <a:bodyPr/>
          <a:lstStyle/>
          <a:p>
            <a:r>
              <a:rPr lang="en-US" dirty="0"/>
              <a:t>That’s it</a:t>
            </a:r>
          </a:p>
        </p:txBody>
      </p:sp>
      <p:pic>
        <p:nvPicPr>
          <p:cNvPr id="2050" name="Picture 2" descr="Shinchan Cliff GIF - Shin Chan Anime Japanese GIFs">
            <a:extLst>
              <a:ext uri="{FF2B5EF4-FFF2-40B4-BE49-F238E27FC236}">
                <a16:creationId xmlns:a16="http://schemas.microsoft.com/office/drawing/2014/main" id="{11523BF9-4C0C-5B36-FEA8-601B82E1B0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26182" y="1690688"/>
            <a:ext cx="5139635" cy="390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65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82E-344F-182C-CB26-2D51910112F8}"/>
              </a:ext>
            </a:extLst>
          </p:cNvPr>
          <p:cNvSpPr>
            <a:spLocks noGrp="1"/>
          </p:cNvSpPr>
          <p:nvPr>
            <p:ph type="title"/>
          </p:nvPr>
        </p:nvSpPr>
        <p:spPr/>
        <p:txBody>
          <a:bodyPr/>
          <a:lstStyle/>
          <a:p>
            <a:r>
              <a:rPr lang="en-US" dirty="0"/>
              <a:t>Thanks </a:t>
            </a:r>
          </a:p>
        </p:txBody>
      </p:sp>
      <p:pic>
        <p:nvPicPr>
          <p:cNvPr id="3074" name="Picture 2" descr="Shinchan Aab Mein Itna Bhi Kuch Khas Nahi Hun GIF - Shinchan Aab Mein Itna Bhi Kuch Khas Nahi Hun Thank You GIFs">
            <a:extLst>
              <a:ext uri="{FF2B5EF4-FFF2-40B4-BE49-F238E27FC236}">
                <a16:creationId xmlns:a16="http://schemas.microsoft.com/office/drawing/2014/main" id="{98FB6C10-B2D7-9212-AB58-55CB77FBE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67" y="1690688"/>
            <a:ext cx="7147066" cy="397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6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8EC4-D36C-8093-26B8-62D9FAA62421}"/>
              </a:ext>
            </a:extLst>
          </p:cNvPr>
          <p:cNvSpPr>
            <a:spLocks noGrp="1"/>
          </p:cNvSpPr>
          <p:nvPr>
            <p:ph type="title"/>
          </p:nvPr>
        </p:nvSpPr>
        <p:spPr/>
        <p:txBody>
          <a:bodyPr>
            <a:normAutofit/>
          </a:bodyPr>
          <a:lstStyle/>
          <a:p>
            <a:r>
              <a:rPr lang="en-US" dirty="0"/>
              <a:t>Introduction to UI Automation</a:t>
            </a:r>
          </a:p>
        </p:txBody>
      </p:sp>
      <p:sp>
        <p:nvSpPr>
          <p:cNvPr id="3" name="Content Placeholder 2">
            <a:extLst>
              <a:ext uri="{FF2B5EF4-FFF2-40B4-BE49-F238E27FC236}">
                <a16:creationId xmlns:a16="http://schemas.microsoft.com/office/drawing/2014/main" id="{F23EE97E-F2FB-4392-3858-5EB5A3C2A494}"/>
              </a:ext>
            </a:extLst>
          </p:cNvPr>
          <p:cNvSpPr>
            <a:spLocks noGrp="1"/>
          </p:cNvSpPr>
          <p:nvPr>
            <p:ph idx="1"/>
          </p:nvPr>
        </p:nvSpPr>
        <p:spPr/>
        <p:txBody>
          <a:bodyPr/>
          <a:lstStyle/>
          <a:p>
            <a:r>
              <a:rPr lang="en-US" dirty="0"/>
              <a:t>What UI Automation is.</a:t>
            </a:r>
          </a:p>
          <a:p>
            <a:r>
              <a:rPr lang="en-US" dirty="0"/>
              <a:t>Key concepts of UI Automation.</a:t>
            </a:r>
          </a:p>
          <a:p>
            <a:r>
              <a:rPr lang="en-US" dirty="0"/>
              <a:t>The difference between the modern and the classic design experiences.</a:t>
            </a:r>
          </a:p>
          <a:p>
            <a:r>
              <a:rPr lang="en-US" dirty="0"/>
              <a:t>How to change the design experience in Studio.</a:t>
            </a:r>
          </a:p>
          <a:p>
            <a:r>
              <a:rPr lang="en-US" dirty="0"/>
              <a:t>Configure a default design experience at Studio level for all new automation projects.</a:t>
            </a:r>
          </a:p>
        </p:txBody>
      </p:sp>
    </p:spTree>
    <p:extLst>
      <p:ext uri="{BB962C8B-B14F-4D97-AF65-F5344CB8AC3E}">
        <p14:creationId xmlns:p14="http://schemas.microsoft.com/office/powerpoint/2010/main" val="17376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60F4-BC49-B27C-F3EF-37F0002EA859}"/>
              </a:ext>
            </a:extLst>
          </p:cNvPr>
          <p:cNvSpPr>
            <a:spLocks noGrp="1"/>
          </p:cNvSpPr>
          <p:nvPr>
            <p:ph type="title"/>
          </p:nvPr>
        </p:nvSpPr>
        <p:spPr/>
        <p:txBody>
          <a:bodyPr/>
          <a:lstStyle/>
          <a:p>
            <a:r>
              <a:rPr lang="en-US" dirty="0"/>
              <a:t>UI Automation with the Modern Design Experience</a:t>
            </a:r>
          </a:p>
        </p:txBody>
      </p:sp>
      <p:sp>
        <p:nvSpPr>
          <p:cNvPr id="3" name="Content Placeholder 2">
            <a:extLst>
              <a:ext uri="{FF2B5EF4-FFF2-40B4-BE49-F238E27FC236}">
                <a16:creationId xmlns:a16="http://schemas.microsoft.com/office/drawing/2014/main" id="{5F248F8A-36EA-CD81-28B3-F546177DEFD4}"/>
              </a:ext>
            </a:extLst>
          </p:cNvPr>
          <p:cNvSpPr>
            <a:spLocks noGrp="1"/>
          </p:cNvSpPr>
          <p:nvPr>
            <p:ph idx="1"/>
          </p:nvPr>
        </p:nvSpPr>
        <p:spPr/>
        <p:txBody>
          <a:bodyPr/>
          <a:lstStyle/>
          <a:p>
            <a:r>
              <a:rPr lang="en-US" dirty="0"/>
              <a:t>Selection Option Screen in the modern design experience.</a:t>
            </a:r>
          </a:p>
          <a:p>
            <a:r>
              <a:rPr lang="en-US" dirty="0"/>
              <a:t>Input and Output activities in the modern design experience.</a:t>
            </a:r>
          </a:p>
          <a:p>
            <a:r>
              <a:rPr lang="en-US" dirty="0"/>
              <a:t>Input method and activities in the modern design experience.</a:t>
            </a:r>
          </a:p>
          <a:p>
            <a:r>
              <a:rPr lang="en-US" dirty="0"/>
              <a:t>Output method and activities in the modern design experience.</a:t>
            </a:r>
          </a:p>
          <a:p>
            <a:r>
              <a:rPr lang="en-US" dirty="0"/>
              <a:t>UI synchronization activities in the modern design experience.</a:t>
            </a:r>
          </a:p>
        </p:txBody>
      </p:sp>
    </p:spTree>
    <p:extLst>
      <p:ext uri="{BB962C8B-B14F-4D97-AF65-F5344CB8AC3E}">
        <p14:creationId xmlns:p14="http://schemas.microsoft.com/office/powerpoint/2010/main" val="1078434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FAF5-9C52-248B-6AE5-96C3A302B530}"/>
              </a:ext>
            </a:extLst>
          </p:cNvPr>
          <p:cNvSpPr>
            <a:spLocks noGrp="1"/>
          </p:cNvSpPr>
          <p:nvPr>
            <p:ph type="title"/>
          </p:nvPr>
        </p:nvSpPr>
        <p:spPr/>
        <p:txBody>
          <a:bodyPr/>
          <a:lstStyle/>
          <a:p>
            <a:r>
              <a:rPr lang="en-US" dirty="0"/>
              <a:t>UI Automation with the Classic Design Experience</a:t>
            </a:r>
          </a:p>
        </p:txBody>
      </p:sp>
      <p:sp>
        <p:nvSpPr>
          <p:cNvPr id="3" name="Content Placeholder 2">
            <a:extLst>
              <a:ext uri="{FF2B5EF4-FFF2-40B4-BE49-F238E27FC236}">
                <a16:creationId xmlns:a16="http://schemas.microsoft.com/office/drawing/2014/main" id="{675C08D4-6D9D-1727-BB85-3EDDAD72CF8C}"/>
              </a:ext>
            </a:extLst>
          </p:cNvPr>
          <p:cNvSpPr>
            <a:spLocks noGrp="1"/>
          </p:cNvSpPr>
          <p:nvPr>
            <p:ph idx="1"/>
          </p:nvPr>
        </p:nvSpPr>
        <p:spPr/>
        <p:txBody>
          <a:bodyPr/>
          <a:lstStyle/>
          <a:p>
            <a:r>
              <a:rPr lang="en-US" dirty="0"/>
              <a:t>Introduction to classic design experience.</a:t>
            </a:r>
          </a:p>
          <a:p>
            <a:r>
              <a:rPr lang="en-US" dirty="0"/>
              <a:t>Input methods and activities in the classic design experience.</a:t>
            </a:r>
          </a:p>
          <a:p>
            <a:r>
              <a:rPr lang="en-US" dirty="0"/>
              <a:t>Output methods and actions in the classic design experience. </a:t>
            </a:r>
          </a:p>
          <a:p>
            <a:r>
              <a:rPr lang="en-US" dirty="0"/>
              <a:t>UI synchronization activities in the classic design experience.</a:t>
            </a:r>
          </a:p>
        </p:txBody>
      </p:sp>
    </p:spTree>
    <p:extLst>
      <p:ext uri="{BB962C8B-B14F-4D97-AF65-F5344CB8AC3E}">
        <p14:creationId xmlns:p14="http://schemas.microsoft.com/office/powerpoint/2010/main" val="277709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D902-70AE-67E7-F308-9329AF61BFC2}"/>
              </a:ext>
            </a:extLst>
          </p:cNvPr>
          <p:cNvSpPr>
            <a:spLocks noGrp="1"/>
          </p:cNvSpPr>
          <p:nvPr>
            <p:ph type="title"/>
          </p:nvPr>
        </p:nvSpPr>
        <p:spPr/>
        <p:txBody>
          <a:bodyPr/>
          <a:lstStyle/>
          <a:p>
            <a:r>
              <a:rPr lang="en-US" dirty="0"/>
              <a:t>What we will learn today</a:t>
            </a:r>
          </a:p>
        </p:txBody>
      </p:sp>
      <p:sp>
        <p:nvSpPr>
          <p:cNvPr id="3" name="Content Placeholder 2">
            <a:extLst>
              <a:ext uri="{FF2B5EF4-FFF2-40B4-BE49-F238E27FC236}">
                <a16:creationId xmlns:a16="http://schemas.microsoft.com/office/drawing/2014/main" id="{B382416D-3B4E-D4A8-0F9E-5E4A95985AB1}"/>
              </a:ext>
            </a:extLst>
          </p:cNvPr>
          <p:cNvSpPr>
            <a:spLocks noGrp="1"/>
          </p:cNvSpPr>
          <p:nvPr>
            <p:ph idx="1"/>
          </p:nvPr>
        </p:nvSpPr>
        <p:spPr/>
        <p:txBody>
          <a:bodyPr>
            <a:normAutofit/>
          </a:bodyPr>
          <a:lstStyle/>
          <a:p>
            <a:pPr marL="0" indent="0">
              <a:buNone/>
            </a:pPr>
            <a:r>
              <a:rPr lang="en-US" dirty="0"/>
              <a:t>1. Explain what is UI Automation.</a:t>
            </a:r>
          </a:p>
          <a:p>
            <a:pPr marL="0" indent="0">
              <a:buNone/>
            </a:pPr>
            <a:r>
              <a:rPr lang="en-US" dirty="0"/>
              <a:t>2. Explain the key elements of UI Automation with UiPath Studio.</a:t>
            </a:r>
          </a:p>
          <a:p>
            <a:pPr marL="0" indent="0">
              <a:buNone/>
            </a:pPr>
            <a:r>
              <a:rPr lang="en-US" dirty="0"/>
              <a:t>3. Differentiate between the modern and the classic design experiences in Studio.</a:t>
            </a:r>
          </a:p>
          <a:p>
            <a:pPr marL="0" indent="0">
              <a:buNone/>
            </a:pPr>
            <a:r>
              <a:rPr lang="en-US" dirty="0"/>
              <a:t>4. Change the design experience in Studio based on the automation requirement.</a:t>
            </a:r>
          </a:p>
        </p:txBody>
      </p:sp>
    </p:spTree>
    <p:extLst>
      <p:ext uri="{BB962C8B-B14F-4D97-AF65-F5344CB8AC3E}">
        <p14:creationId xmlns:p14="http://schemas.microsoft.com/office/powerpoint/2010/main" val="428074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0A8A-F20E-BED9-0B35-08322CFEEFDA}"/>
              </a:ext>
            </a:extLst>
          </p:cNvPr>
          <p:cNvSpPr>
            <a:spLocks noGrp="1"/>
          </p:cNvSpPr>
          <p:nvPr>
            <p:ph type="title"/>
          </p:nvPr>
        </p:nvSpPr>
        <p:spPr/>
        <p:txBody>
          <a:bodyPr>
            <a:normAutofit/>
          </a:bodyPr>
          <a:lstStyle/>
          <a:p>
            <a:r>
              <a:rPr lang="en-US" dirty="0"/>
              <a:t>What Is UI Automation?</a:t>
            </a:r>
          </a:p>
        </p:txBody>
      </p:sp>
      <p:sp>
        <p:nvSpPr>
          <p:cNvPr id="3" name="Content Placeholder 2">
            <a:extLst>
              <a:ext uri="{FF2B5EF4-FFF2-40B4-BE49-F238E27FC236}">
                <a16:creationId xmlns:a16="http://schemas.microsoft.com/office/drawing/2014/main" id="{B86E7906-D5AE-4E45-D0F6-B40D2C1CFE41}"/>
              </a:ext>
            </a:extLst>
          </p:cNvPr>
          <p:cNvSpPr>
            <a:spLocks noGrp="1"/>
          </p:cNvSpPr>
          <p:nvPr>
            <p:ph idx="1"/>
          </p:nvPr>
        </p:nvSpPr>
        <p:spPr/>
        <p:txBody>
          <a:bodyPr/>
          <a:lstStyle/>
          <a:p>
            <a:r>
              <a:rPr lang="en-US" dirty="0"/>
              <a:t>User interface or graphical user interface automation (UI Automation) refers to the process of interacting with graphical elements within applications by simulating mouse and keyboard controls.</a:t>
            </a:r>
          </a:p>
          <a:p>
            <a:r>
              <a:rPr lang="en-US" dirty="0"/>
              <a:t>Just as human users use applications through activities such as clicking, typing, or selecting text, UiPath Robots can be configured in UiPath Studio by RPA Developers to perform the same tasks faster and error-free.</a:t>
            </a:r>
          </a:p>
        </p:txBody>
      </p:sp>
    </p:spTree>
    <p:extLst>
      <p:ext uri="{BB962C8B-B14F-4D97-AF65-F5344CB8AC3E}">
        <p14:creationId xmlns:p14="http://schemas.microsoft.com/office/powerpoint/2010/main" val="2046564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2027</Words>
  <Application>Microsoft Macintosh PowerPoint</Application>
  <PresentationFormat>Widescreen</PresentationFormat>
  <Paragraphs>173</Paragraphs>
  <Slides>41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Inter</vt:lpstr>
      <vt:lpstr>var(--font-family-body)</vt:lpstr>
      <vt:lpstr>Office Theme</vt:lpstr>
      <vt:lpstr>Welcome</vt:lpstr>
      <vt:lpstr>Business Process Automation</vt:lpstr>
      <vt:lpstr>What we will do today</vt:lpstr>
      <vt:lpstr>User Interface Automation</vt:lpstr>
      <vt:lpstr>Introduction to UI Automation</vt:lpstr>
      <vt:lpstr>UI Automation with the Modern Design Experience</vt:lpstr>
      <vt:lpstr>UI Automation with the Classic Design Experience</vt:lpstr>
      <vt:lpstr>What we will learn today</vt:lpstr>
      <vt:lpstr>What Is UI Automation?</vt:lpstr>
      <vt:lpstr>How should you view UI Automation?</vt:lpstr>
      <vt:lpstr>Scenario: Get the transaction number from the 'Double UI' application.</vt:lpstr>
      <vt:lpstr>PowerPoint Presentation</vt:lpstr>
      <vt:lpstr>PowerPoint Presentation</vt:lpstr>
      <vt:lpstr>Main takeaways</vt:lpstr>
      <vt:lpstr>How Does UI Automation Work?</vt:lpstr>
      <vt:lpstr>UI Automation is built upon seven key concepts. These are:</vt:lpstr>
      <vt:lpstr>PowerPoint Presentation</vt:lpstr>
      <vt:lpstr>PowerPoint Presentation</vt:lpstr>
      <vt:lpstr>UI Automation activities</vt:lpstr>
      <vt:lpstr>PowerPoint Presentation</vt:lpstr>
      <vt:lpstr>Activity properties</vt:lpstr>
      <vt:lpstr>PowerPoint Presentation</vt:lpstr>
      <vt:lpstr>Targeting methods</vt:lpstr>
      <vt:lpstr>Input and output methods</vt:lpstr>
      <vt:lpstr>Input and output methods</vt:lpstr>
      <vt:lpstr>Input methods</vt:lpstr>
      <vt:lpstr>Hardware Events</vt:lpstr>
      <vt:lpstr>SendWindowMessages</vt:lpstr>
      <vt:lpstr>Simulate</vt:lpstr>
      <vt:lpstr>ChromiumAPI</vt:lpstr>
      <vt:lpstr>Output methods</vt:lpstr>
      <vt:lpstr>Full Text</vt:lpstr>
      <vt:lpstr>Native</vt:lpstr>
      <vt:lpstr>OCR</vt:lpstr>
      <vt:lpstr>Recorders and Scraping Wizards </vt:lpstr>
      <vt:lpstr>The object repository</vt:lpstr>
      <vt:lpstr>AI Computer Vision</vt:lpstr>
      <vt:lpstr>Main takeaways</vt:lpstr>
      <vt:lpstr>Recap</vt:lpstr>
      <vt:lpstr>That’s it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cp:revision>
  <dcterms:created xsi:type="dcterms:W3CDTF">2023-04-18T04:46:48Z</dcterms:created>
  <dcterms:modified xsi:type="dcterms:W3CDTF">2023-04-18T08:59:45Z</dcterms:modified>
</cp:coreProperties>
</file>